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4" r:id="rId6"/>
    <p:sldId id="267" r:id="rId7"/>
    <p:sldId id="268" r:id="rId8"/>
    <p:sldId id="269" r:id="rId9"/>
    <p:sldId id="261" r:id="rId10"/>
    <p:sldId id="270" r:id="rId11"/>
    <p:sldId id="271" r:id="rId12"/>
    <p:sldId id="272" r:id="rId13"/>
    <p:sldId id="262" r:id="rId14"/>
    <p:sldId id="273" r:id="rId15"/>
    <p:sldId id="274" r:id="rId16"/>
    <p:sldId id="275" r:id="rId17"/>
    <p:sldId id="263" r:id="rId18"/>
    <p:sldId id="276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8" autoAdjust="0"/>
    <p:restoredTop sz="94660"/>
  </p:normalViewPr>
  <p:slideViewPr>
    <p:cSldViewPr>
      <p:cViewPr varScale="1">
        <p:scale>
          <a:sx n="74" d="100"/>
          <a:sy n="74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31EB7-5FFD-4346-BE8B-946485E4B20F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08EC6-8FA3-4185-907A-99C56F300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8EC6-8FA3-4185-907A-99C56F300D4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9523-703E-4C42-887D-4C819E742C75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E63-B9F7-4C57-AC65-DDB1E15AB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9523-703E-4C42-887D-4C819E742C75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E63-B9F7-4C57-AC65-DDB1E15AB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9523-703E-4C42-887D-4C819E742C75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E63-B9F7-4C57-AC65-DDB1E15AB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9523-703E-4C42-887D-4C819E742C75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E63-B9F7-4C57-AC65-DDB1E15AB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9523-703E-4C42-887D-4C819E742C75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E63-B9F7-4C57-AC65-DDB1E15AB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9523-703E-4C42-887D-4C819E742C75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E63-B9F7-4C57-AC65-DDB1E15AB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9523-703E-4C42-887D-4C819E742C75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E63-B9F7-4C57-AC65-DDB1E15AB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9523-703E-4C42-887D-4C819E742C75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E63-B9F7-4C57-AC65-DDB1E15AB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9523-703E-4C42-887D-4C819E742C75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E63-B9F7-4C57-AC65-DDB1E15AB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9523-703E-4C42-887D-4C819E742C75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E63-B9F7-4C57-AC65-DDB1E15AB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9523-703E-4C42-887D-4C819E742C75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E63-B9F7-4C57-AC65-DDB1E15AB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A9523-703E-4C42-887D-4C819E742C75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8EE63-B9F7-4C57-AC65-DDB1E15AB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iuseppe_Mazzin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8153400" cy="22860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FFFF00"/>
                </a:solidFill>
                <a:latin typeface="Blackadder ITC" pitchFamily="82" charset="0"/>
              </a:rPr>
              <a:t>Chapter 24</a:t>
            </a:r>
            <a:r>
              <a:rPr lang="en-US" sz="7200" b="1" dirty="0" smtClean="0">
                <a:solidFill>
                  <a:srgbClr val="FFFF00"/>
                </a:solidFill>
                <a:latin typeface="Bernard MT Condensed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latin typeface="Bernard MT Condensed" pitchFamily="18" charset="0"/>
              </a:rPr>
            </a:br>
            <a:r>
              <a:rPr lang="en-US" sz="8000" dirty="0" smtClean="0">
                <a:solidFill>
                  <a:srgbClr val="FFFF00"/>
                </a:solidFill>
                <a:latin typeface="Blackadder ITC" pitchFamily="82" charset="0"/>
              </a:rPr>
              <a:t>Revolutions </a:t>
            </a:r>
            <a:r>
              <a:rPr lang="en-US" sz="8000" dirty="0" smtClean="0">
                <a:solidFill>
                  <a:srgbClr val="FFFF00"/>
                </a:solidFill>
                <a:latin typeface="Blackadder ITC" pitchFamily="82" charset="0"/>
              </a:rPr>
              <a:t>of 1848</a:t>
            </a:r>
            <a:endParaRPr lang="en-US" sz="8000" dirty="0">
              <a:solidFill>
                <a:srgbClr val="FFFF00"/>
              </a:solidFill>
              <a:latin typeface="Blackadder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lackadder ITC" pitchFamily="82" charset="0"/>
              </a:rPr>
              <a:t>By: </a:t>
            </a:r>
            <a:r>
              <a:rPr lang="en-US" dirty="0" smtClean="0">
                <a:solidFill>
                  <a:schemeClr val="bg1"/>
                </a:solidFill>
                <a:latin typeface="Blackadder ITC" pitchFamily="82" charset="0"/>
              </a:rPr>
              <a:t>Lynn Wang</a:t>
            </a:r>
          </a:p>
          <a:p>
            <a:r>
              <a:rPr lang="en-US" dirty="0" smtClean="0">
                <a:solidFill>
                  <a:schemeClr val="bg1"/>
                </a:solidFill>
                <a:latin typeface="Blackadder ITC" pitchFamily="82" charset="0"/>
              </a:rPr>
              <a:t>Period 5</a:t>
            </a:r>
            <a:endParaRPr lang="en-US" dirty="0">
              <a:solidFill>
                <a:schemeClr val="bg1"/>
              </a:solidFill>
              <a:latin typeface="Blackadder ITC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28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lackadder ITC" pitchFamily="82" charset="0"/>
              </a:rPr>
              <a:t>“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lackadder ITC" pitchFamily="82" charset="0"/>
              </a:rPr>
              <a:t>Do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lackadder ITC" pitchFamily="82" charset="0"/>
              </a:rPr>
              <a:t>you not feel -- what shall I say? -- as it were a gale of revolution in the air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lackadder ITC" pitchFamily="82" charset="0"/>
              </a:rPr>
              <a:t>?...”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lackadder ITC" pitchFamily="82" charset="0"/>
              </a:rPr>
              <a:t>- Alexis de Tocqueville, January 29, 1848 (“The French Revolution of 1848”).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&lt;http://platypus1917.org/wp-content/uploads/2010/05/Jerzy-maerz1848_berlin.jpg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Fatal Dissensions -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Disagreements between social classes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workers vs. middle class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National workshops – places where work was provided for the unemployed 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pplication of socialist theories to employment issues 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New innovation by minister of public works: Marie 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Instead of old “charity house,” contributes to society 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National workshops considered waste of money </a:t>
            </a:r>
            <a:r>
              <a:rPr lang="en-US" dirty="0" smtClean="0">
                <a:sym typeface="Wingdings" pitchFamily="2" charset="2"/>
              </a:rPr>
              <a:t> government abolishes on June 21 </a:t>
            </a:r>
            <a:r>
              <a:rPr lang="en-US" baseline="30000" dirty="0" smtClean="0">
                <a:sym typeface="Wingdings" pitchFamily="2" charset="2"/>
              </a:rPr>
              <a:t>3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Also requires workers under 25 to join army </a:t>
            </a:r>
            <a:r>
              <a:rPr lang="en-US" baseline="30000" dirty="0" smtClean="0">
                <a:sym typeface="Wingdings" pitchFamily="2" charset="2"/>
              </a:rPr>
              <a:t>3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June Days: Workers build barricades in Paris, fought against Republic’s army (lead by General </a:t>
            </a:r>
            <a:r>
              <a:rPr lang="en-US" dirty="0" err="1" smtClean="0">
                <a:sym typeface="Wingdings" pitchFamily="2" charset="2"/>
              </a:rPr>
              <a:t>Cavaignac</a:t>
            </a:r>
            <a:r>
              <a:rPr lang="en-US" dirty="0" smtClean="0">
                <a:sym typeface="Wingdings" pitchFamily="2" charset="2"/>
              </a:rPr>
              <a:t>) for three days (June 23-26) </a:t>
            </a:r>
            <a:r>
              <a:rPr lang="en-US" baseline="30000" dirty="0" smtClean="0"/>
              <a:t>1, 4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Cavaignac</a:t>
            </a:r>
            <a:r>
              <a:rPr lang="en-US" dirty="0" smtClean="0">
                <a:sym typeface="Wingdings" pitchFamily="2" charset="2"/>
              </a:rPr>
              <a:t> is almost dictatorial: limits press, stops radical societies, restrict workers 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/>
              <a:t>Still declares self as republican, assembly still writing constitution</a:t>
            </a:r>
          </a:p>
          <a:p>
            <a:pPr lvl="2"/>
            <a:r>
              <a:rPr lang="en-US" dirty="0" smtClean="0"/>
              <a:t>Second Republic seems insincere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611779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</a:t>
            </a:r>
            <a:r>
              <a:rPr lang="en-US" sz="1000" dirty="0" smtClean="0"/>
              <a:t> (</a:t>
            </a:r>
            <a:r>
              <a:rPr lang="en-US" sz="1000" dirty="0" smtClean="0"/>
              <a:t>“National Workshops”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3</a:t>
            </a:r>
            <a:r>
              <a:rPr lang="en-US" sz="1000" dirty="0" smtClean="0"/>
              <a:t> (Bonin)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4</a:t>
            </a:r>
            <a:r>
              <a:rPr lang="en-US" sz="1000" dirty="0" smtClean="0"/>
              <a:t> </a:t>
            </a:r>
            <a:r>
              <a:rPr lang="en-US" sz="1000" dirty="0" smtClean="0"/>
              <a:t>(</a:t>
            </a:r>
            <a:r>
              <a:rPr lang="en-US" sz="1000" dirty="0" err="1" smtClean="0"/>
              <a:t>Castelli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63246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&lt;http://</a:t>
            </a:r>
            <a:r>
              <a:rPr lang="en-US" sz="1000" dirty="0" smtClean="0"/>
              <a:t>www.flagsinformation.com/french-flag.png&gt;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Fatal Dissensions – Germany and Austria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More radical ideas, popular </a:t>
            </a:r>
            <a:r>
              <a:rPr lang="en-US" dirty="0" smtClean="0"/>
              <a:t>demands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Germany:</a:t>
            </a:r>
          </a:p>
          <a:p>
            <a:pPr lvl="1"/>
            <a:r>
              <a:rPr lang="en-US" dirty="0" smtClean="0"/>
              <a:t>Workers vs. middle class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Frankfurt Parliament disregards non-Germans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Supports defeat of other revolutions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2"/>
            <a:r>
              <a:rPr lang="en-US" dirty="0" smtClean="0"/>
              <a:t>Ex: supports Austrian army’s attack of Prague, asks Prussian army to suppress Polish uprising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Frankfurt Parliament calls for Prussian troops to put down uprisings in Frankfurt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Austria</a:t>
            </a:r>
          </a:p>
          <a:p>
            <a:pPr lvl="1"/>
            <a:r>
              <a:rPr lang="en-US" dirty="0" smtClean="0"/>
              <a:t>Habsburgs (conservative) becoming stronger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2"/>
            <a:r>
              <a:rPr lang="en-US" dirty="0" smtClean="0"/>
              <a:t>Place Hungarians and Croatians (who want autonomy from Hungary) against each other</a:t>
            </a:r>
          </a:p>
          <a:p>
            <a:pPr lvl="2"/>
            <a:r>
              <a:rPr lang="en-US" dirty="0" smtClean="0"/>
              <a:t>Bombards Prague (Pan-Slav (movement to unify 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all </a:t>
            </a:r>
            <a:r>
              <a:rPr lang="en-US" dirty="0" err="1" smtClean="0"/>
              <a:t>Slavics</a:t>
            </a:r>
            <a:r>
              <a:rPr lang="en-US" dirty="0" smtClean="0"/>
              <a:t>) meeting place), destroys worker revolt </a:t>
            </a:r>
            <a:r>
              <a:rPr lang="en-US" baseline="30000" dirty="0" smtClean="0"/>
              <a:t>1, 2, </a:t>
            </a:r>
            <a:endParaRPr lang="en-US" dirty="0" smtClean="0"/>
          </a:p>
          <a:p>
            <a:pPr lvl="2"/>
            <a:r>
              <a:rPr lang="en-US" dirty="0" smtClean="0"/>
              <a:t>Gains peasant support through abolishing feudalism 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and peasants’ suspicion of revolutionaries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6294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</a:t>
            </a:r>
            <a:r>
              <a:rPr lang="en-US" sz="1000" dirty="0" smtClean="0"/>
              <a:t> (</a:t>
            </a:r>
            <a:r>
              <a:rPr lang="en-US" sz="1000" dirty="0" smtClean="0"/>
              <a:t>“The Revolutions of 1848”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3</a:t>
            </a:r>
            <a:r>
              <a:rPr lang="en-US" sz="1000" dirty="0" smtClean="0"/>
              <a:t> (</a:t>
            </a:r>
            <a:r>
              <a:rPr lang="en-US" sz="1000" dirty="0" smtClean="0"/>
              <a:t>“Pan-Slavism”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pic>
        <p:nvPicPr>
          <p:cNvPr id="7" name="Picture 6" descr="german fl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838200"/>
            <a:ext cx="2220334" cy="1473433"/>
          </a:xfrm>
          <a:prstGeom prst="rect">
            <a:avLst/>
          </a:prstGeom>
        </p:spPr>
      </p:pic>
      <p:pic>
        <p:nvPicPr>
          <p:cNvPr id="8" name="Picture 7" descr="austria fl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5105400"/>
            <a:ext cx="2096928" cy="1398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1143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&lt;http</a:t>
            </a:r>
            <a:r>
              <a:rPr lang="en-US" sz="1000" dirty="0" smtClean="0"/>
              <a:t>://www.crwflags.com/fotw/images/d/de_naval.gif &gt;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3810000"/>
            <a:ext cx="121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</a:t>
            </a:r>
            <a:r>
              <a:rPr lang="en-US" sz="1000" dirty="0" smtClean="0"/>
              <a:t>http://images.wikia.com/althistory/images/2/2c/Austria_Flag_2_(Nat._1848).</a:t>
            </a:r>
            <a:r>
              <a:rPr lang="en-US" sz="1000" dirty="0" smtClean="0"/>
              <a:t>png&gt;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Fatal Dissensions –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5943600" cy="4800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Made reforms that did little to help economic and political crisis 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Refuses to support war against Habsburg Austria because Austria is another Catholic country 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Nov. 25: Flees to Kingdom of Naples when violence erupts in Rome and prime minister is assassinated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2"/>
            <a:r>
              <a:rPr lang="en-US" dirty="0" smtClean="0"/>
              <a:t>Kingdom of Naples becomes named Roman Republic </a:t>
            </a:r>
            <a:r>
              <a:rPr lang="en-US" baseline="30000" dirty="0" smtClean="0"/>
              <a:t>1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611779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</a:t>
            </a:r>
            <a:r>
              <a:rPr lang="en-US" sz="1000" dirty="0" smtClean="0"/>
              <a:t> (</a:t>
            </a:r>
            <a:r>
              <a:rPr lang="en-US" sz="1000" dirty="0" smtClean="0"/>
              <a:t>“Revolutions of 1848 in the Italian States”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0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&lt;http://worldpics.com.au/Italy/flags/slides/04Italykingdom1861.gif&gt;</a:t>
            </a:r>
            <a:endParaRPr lang="en-US" sz="1000" dirty="0"/>
          </a:p>
        </p:txBody>
      </p:sp>
      <p:pic>
        <p:nvPicPr>
          <p:cNvPr id="7" name="Picture 6" descr="pope pius i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905000"/>
            <a:ext cx="2794000" cy="391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838200"/>
            <a:ext cx="8915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Growing </a:t>
            </a:r>
            <a:r>
              <a:rPr lang="en-US" sz="3200" dirty="0" smtClean="0"/>
              <a:t>radicalism </a:t>
            </a:r>
            <a:r>
              <a:rPr lang="en-US" sz="3200" baseline="30000" dirty="0" smtClean="0"/>
              <a:t>1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Pope </a:t>
            </a:r>
            <a:r>
              <a:rPr lang="en-US" sz="3200" dirty="0" smtClean="0"/>
              <a:t>Pius IX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096000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Pope Pius IX</a:t>
            </a:r>
          </a:p>
          <a:p>
            <a:pPr algn="ctr"/>
            <a:r>
              <a:rPr lang="en-US" sz="1000" dirty="0" smtClean="0"/>
              <a:t>&lt;</a:t>
            </a:r>
            <a:r>
              <a:rPr lang="en-US" sz="1000" dirty="0" smtClean="0"/>
              <a:t>http://upload.wikimedia.org/wikipedia/commons/thumb/9/91/Popepiusix.jpg/220px-Popepiusix.jpg&gt;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  <a:alpha val="72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Final Phase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72000" cy="4449763"/>
          </a:xfrm>
        </p:spPr>
        <p:txBody>
          <a:bodyPr/>
          <a:lstStyle/>
          <a:p>
            <a:r>
              <a:rPr lang="en-US" dirty="0" smtClean="0"/>
              <a:t>New revolutions </a:t>
            </a:r>
            <a:r>
              <a:rPr lang="en-US" dirty="0" smtClean="0"/>
              <a:t>are put down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Military power </a:t>
            </a:r>
            <a:r>
              <a:rPr lang="en-US" dirty="0" smtClean="0"/>
              <a:t>is again crucial </a:t>
            </a:r>
            <a:r>
              <a:rPr lang="en-US" baseline="30000" dirty="0" smtClean="0"/>
              <a:t>1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he Barricade in Rue Mortelle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295400"/>
            <a:ext cx="3411542" cy="4247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5867400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“The </a:t>
            </a:r>
            <a:r>
              <a:rPr lang="en-US" sz="1000" dirty="0" smtClean="0"/>
              <a:t>Barricade in Rue </a:t>
            </a:r>
            <a:r>
              <a:rPr lang="en-US" sz="1000" dirty="0" err="1" smtClean="0"/>
              <a:t>Mortellerie</a:t>
            </a:r>
            <a:r>
              <a:rPr lang="en-US" sz="1000" dirty="0" smtClean="0"/>
              <a:t>” – Meissonier </a:t>
            </a:r>
            <a:r>
              <a:rPr lang="en-US" sz="1000" baseline="30000" dirty="0" smtClean="0"/>
              <a:t>1</a:t>
            </a:r>
            <a:endParaRPr lang="en-US" sz="1000" dirty="0" smtClean="0"/>
          </a:p>
          <a:p>
            <a:pPr algn="ctr"/>
            <a:r>
              <a:rPr lang="en-US" sz="1000" dirty="0" smtClean="0"/>
              <a:t>&lt;http://</a:t>
            </a:r>
            <a:r>
              <a:rPr lang="en-US" sz="1000" dirty="0" smtClean="0"/>
              <a:t>www.tocqueville.culture.fr/images/annexes/revolution/anim_023.jpg&gt;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3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Final Phase -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June Days, France more conservative 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Dec. 20 – Elected Louis Napoleon as president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Nephew of Emperor Napoleon Bonaparte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2"/>
            <a:r>
              <a:rPr lang="en-US" dirty="0" smtClean="0"/>
              <a:t>Name attracts voters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Declares himself as republican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Discusses social needs, workers’ rights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Catholic Church and monarchists support him, as well as peasants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sz="2200" dirty="0" smtClean="0"/>
              <a:t>"</a:t>
            </a:r>
            <a:r>
              <a:rPr lang="en-US" sz="2200" dirty="0" smtClean="0"/>
              <a:t> In order to recall me from exile, you have elected me a representative of the people; on the eve of choosing a chief magistrate for the republic my name presents itself to you as a symbol of order and </a:t>
            </a:r>
            <a:r>
              <a:rPr lang="en-US" sz="2200" dirty="0" smtClean="0"/>
              <a:t>security” </a:t>
            </a:r>
            <a:r>
              <a:rPr lang="en-US" sz="2400" baseline="30000" dirty="0" smtClean="0"/>
              <a:t>2</a:t>
            </a:r>
            <a:endParaRPr lang="en-US" sz="2200" dirty="0" smtClean="0"/>
          </a:p>
          <a:p>
            <a:pPr lvl="2">
              <a:buNone/>
            </a:pPr>
            <a:r>
              <a:rPr lang="en-US" dirty="0" smtClean="0"/>
              <a:t>-Louis Napoleon Bonaparte,  November 1848 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2"/>
            <a:r>
              <a:rPr lang="en-US" dirty="0" smtClean="0"/>
              <a:t>Plays on nationalism, sentiment for Emperor Napoleon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611779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</a:t>
            </a:r>
            <a:r>
              <a:rPr lang="en-US" sz="1000" dirty="0" smtClean="0"/>
              <a:t> (</a:t>
            </a:r>
            <a:r>
              <a:rPr lang="en-US" sz="1000" dirty="0" smtClean="0"/>
              <a:t>“Documents of the Revolution of 1848 in France”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6611779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3</a:t>
            </a:r>
            <a:r>
              <a:rPr lang="en-US" sz="1000" dirty="0" smtClean="0"/>
              <a:t> (</a:t>
            </a:r>
            <a:r>
              <a:rPr lang="en-US" sz="1000" dirty="0" smtClean="0"/>
              <a:t>“French Revolution of 1848”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63246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&lt;http://</a:t>
            </a:r>
            <a:r>
              <a:rPr lang="en-US" sz="1000" dirty="0" smtClean="0"/>
              <a:t>www.flagsinformation.com/french-flag.png&gt;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Final Phase – Austria and Prussia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Austria:</a:t>
            </a:r>
          </a:p>
          <a:p>
            <a:pPr lvl="1"/>
            <a:r>
              <a:rPr lang="en-US" dirty="0" smtClean="0"/>
              <a:t>Felix von </a:t>
            </a:r>
            <a:r>
              <a:rPr lang="en-US" dirty="0" err="1" smtClean="0"/>
              <a:t>Schwarzenberg</a:t>
            </a:r>
            <a:r>
              <a:rPr lang="en-US" dirty="0" smtClean="0"/>
              <a:t> replaces Metternich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Dec: convinces Emperor Ferdinand I of Austria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 to abdicate to nephew Franz Joseph I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(18 years old) </a:t>
            </a:r>
            <a:r>
              <a:rPr lang="en-US" baseline="30000" dirty="0" smtClean="0"/>
              <a:t>1, 2</a:t>
            </a:r>
            <a:endParaRPr lang="en-US" dirty="0" smtClean="0"/>
          </a:p>
          <a:p>
            <a:pPr lvl="2"/>
            <a:r>
              <a:rPr lang="en-US" dirty="0" smtClean="0"/>
              <a:t>To gain a new start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Franz Joseph I generally considered reactionary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(desires to return to previous way of things) </a:t>
            </a:r>
            <a:r>
              <a:rPr lang="en-US" baseline="30000" dirty="0" smtClean="0"/>
              <a:t>2</a:t>
            </a:r>
            <a:r>
              <a:rPr lang="en-US" baseline="30000" dirty="0" smtClean="0"/>
              <a:t>, 3</a:t>
            </a:r>
          </a:p>
          <a:p>
            <a:pPr lvl="1"/>
            <a:r>
              <a:rPr lang="en-US" dirty="0" smtClean="0"/>
              <a:t>Crushes revolutionaries in Vienna</a:t>
            </a:r>
          </a:p>
          <a:p>
            <a:pPr lvl="1"/>
            <a:r>
              <a:rPr lang="en-US" dirty="0" err="1" smtClean="0"/>
              <a:t>Schwarzenberg</a:t>
            </a:r>
            <a:r>
              <a:rPr lang="en-US" dirty="0" smtClean="0"/>
              <a:t> denies Hungary a constitution 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 Hungary declares as a republic </a:t>
            </a:r>
            <a:r>
              <a:rPr lang="en-US" baseline="30000" dirty="0" smtClean="0"/>
              <a:t>1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Months of fighting until Russia enters conflict 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and Hungary is put down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Prussia</a:t>
            </a:r>
          </a:p>
          <a:p>
            <a:pPr lvl="1"/>
            <a:r>
              <a:rPr lang="en-US" dirty="0" smtClean="0"/>
              <a:t>King Frederick William IV ends </a:t>
            </a:r>
            <a:r>
              <a:rPr lang="en-US" dirty="0" err="1" smtClean="0"/>
              <a:t>Landtag</a:t>
            </a:r>
            <a:r>
              <a:rPr lang="en-US" dirty="0" smtClean="0"/>
              <a:t>,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 decides to form own constitution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2"/>
            <a:r>
              <a:rPr lang="en-US" dirty="0" smtClean="0"/>
              <a:t>Returned to Prussia of February 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(before revolutions started)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6117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</a:t>
            </a:r>
            <a:r>
              <a:rPr lang="en-US" sz="1000" dirty="0" smtClean="0"/>
              <a:t> (</a:t>
            </a:r>
            <a:r>
              <a:rPr lang="en-US" sz="1000" dirty="0" smtClean="0"/>
              <a:t>Franz Joseph I of Austria”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3</a:t>
            </a:r>
            <a:r>
              <a:rPr lang="en-US" sz="1000" dirty="0" smtClean="0"/>
              <a:t> (</a:t>
            </a:r>
            <a:r>
              <a:rPr lang="en-US" sz="1000" dirty="0" smtClean="0"/>
              <a:t>“Reactionary”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pic>
        <p:nvPicPr>
          <p:cNvPr id="7" name="Picture 6" descr="austria fl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609600"/>
            <a:ext cx="649471" cy="433197"/>
          </a:xfrm>
          <a:prstGeom prst="rect">
            <a:avLst/>
          </a:prstGeom>
        </p:spPr>
      </p:pic>
      <p:pic>
        <p:nvPicPr>
          <p:cNvPr id="8" name="Picture 7" descr="prussia fl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46320"/>
            <a:ext cx="762000" cy="457200"/>
          </a:xfrm>
          <a:prstGeom prst="rect">
            <a:avLst/>
          </a:prstGeom>
        </p:spPr>
      </p:pic>
      <p:pic>
        <p:nvPicPr>
          <p:cNvPr id="9" name="Picture 8" descr="schwarzenber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1371600"/>
            <a:ext cx="2610009" cy="44796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600" y="6019800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Felix von </a:t>
            </a:r>
            <a:r>
              <a:rPr lang="en-US" sz="1000" dirty="0" err="1" smtClean="0"/>
              <a:t>Schwarzenberg</a:t>
            </a:r>
            <a:endParaRPr lang="en-US" sz="1000" dirty="0" smtClean="0"/>
          </a:p>
          <a:p>
            <a:pPr algn="ctr"/>
            <a:r>
              <a:rPr lang="en-US" sz="1000" dirty="0" smtClean="0"/>
              <a:t>&lt;http</a:t>
            </a:r>
            <a:r>
              <a:rPr lang="en-US" sz="1000" dirty="0" smtClean="0"/>
              <a:t>://</a:t>
            </a:r>
            <a:r>
              <a:rPr lang="en-US" sz="1000" dirty="0" smtClean="0"/>
              <a:t>upload.wikimedia.org/wikipedia/commons/thumb/7/78/Schwarzenberg%2C_Felix.jpg/349px-Schwarzenberg%2C_Felix.jpg&gt;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685800"/>
            <a:ext cx="495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</a:t>
            </a:r>
            <a:r>
              <a:rPr lang="en-US" sz="1000" dirty="0" smtClean="0"/>
              <a:t>http://images.wikia.com/althistory/images/2/2c/Austria_Flag_2_(Nat._1848).</a:t>
            </a:r>
            <a:r>
              <a:rPr lang="en-US" sz="1000" dirty="0" smtClean="0"/>
              <a:t>png&gt;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48768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</a:t>
            </a:r>
            <a:r>
              <a:rPr lang="en-US" sz="1000" dirty="0" smtClean="0"/>
              <a:t>http://images.wikia.com/althistory/images/4/4d/Prussia_(Nat._1848).</a:t>
            </a:r>
            <a:r>
              <a:rPr lang="en-US" sz="1000" dirty="0" smtClean="0"/>
              <a:t>png&gt;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Final Phase – Germany and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Germany:</a:t>
            </a:r>
          </a:p>
          <a:p>
            <a:pPr lvl="1"/>
            <a:r>
              <a:rPr lang="en-US" dirty="0" smtClean="0"/>
              <a:t>March 27, 1849: Frankfurt Assembly completes constitution 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Elects King Frederick William IV of Prussia to be ruler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3"/>
            <a:r>
              <a:rPr lang="en-US" dirty="0" smtClean="0"/>
              <a:t>Turns down “crown from the gutter” (Chambers 710).</a:t>
            </a:r>
          </a:p>
          <a:p>
            <a:pPr lvl="1"/>
            <a:r>
              <a:rPr lang="en-US" dirty="0" smtClean="0"/>
              <a:t>More revolts in German states (Rhineland, Saxony, Baden)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2"/>
            <a:r>
              <a:rPr lang="en-US" dirty="0" smtClean="0"/>
              <a:t>Put down by Prussian forces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Italy:</a:t>
            </a:r>
          </a:p>
          <a:p>
            <a:pPr lvl="1"/>
            <a:r>
              <a:rPr lang="en-US" dirty="0" smtClean="0"/>
              <a:t>March 23, 1849: Piedmont put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down by Austria forces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2"/>
            <a:r>
              <a:rPr lang="en-US" dirty="0" smtClean="0"/>
              <a:t>Italy left in severe debt, with a disliked 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government, shaky constitution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Roman Republic</a:t>
            </a:r>
          </a:p>
          <a:p>
            <a:pPr lvl="2"/>
            <a:r>
              <a:rPr lang="en-US" dirty="0" smtClean="0"/>
              <a:t>Tried to make constitution, improve 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social and economic conditions</a:t>
            </a:r>
            <a:r>
              <a:rPr lang="en-US" baseline="30000" dirty="0" smtClean="0"/>
              <a:t> 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French armies intervene, tries to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restore pope and defeat Roman Republic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2"/>
            <a:r>
              <a:rPr lang="en-US" dirty="0" smtClean="0"/>
              <a:t>June 30, 1849: French defeats Rome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August 28, 1849: last republic (Venice) falls 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</a:t>
            </a:r>
            <a:r>
              <a:rPr lang="en-US" sz="1000" dirty="0" smtClean="0"/>
              <a:t> (</a:t>
            </a:r>
            <a:r>
              <a:rPr lang="en-US" sz="1000" dirty="0" err="1" smtClean="0"/>
              <a:t>Noether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pic>
        <p:nvPicPr>
          <p:cNvPr id="6" name="Picture 5" descr="proclamation of roman republ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2778" y="2667000"/>
            <a:ext cx="3710781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5486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Declaration of Roman Republic</a:t>
            </a:r>
          </a:p>
          <a:p>
            <a:pPr algn="ctr"/>
            <a:r>
              <a:rPr lang="en-US" sz="1000" dirty="0" smtClean="0"/>
              <a:t>&lt;</a:t>
            </a:r>
            <a:r>
              <a:rPr lang="en-US" sz="1000" dirty="0" smtClean="0"/>
              <a:t>http://www.age-of-the-sage.org/history/1848/Rossetti_Roman_Republic.jpg&gt;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228600"/>
            <a:ext cx="685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&lt;http</a:t>
            </a:r>
            <a:r>
              <a:rPr lang="en-US" sz="1000" dirty="0" smtClean="0"/>
              <a:t>://www.crwflags.com/fotw/images/d/de_naval.gif &gt;</a:t>
            </a:r>
            <a:endParaRPr lang="en-US" sz="1000" dirty="0"/>
          </a:p>
        </p:txBody>
      </p:sp>
      <p:pic>
        <p:nvPicPr>
          <p:cNvPr id="9" name="Picture 8" descr="german fla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1447800"/>
            <a:ext cx="1328738" cy="881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2590800"/>
            <a:ext cx="2209800" cy="398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&lt;http://worldpics.com.au/Italy/flags/slides/04Italykingdom1861.gif&gt;</a:t>
            </a:r>
            <a:endParaRPr lang="en-US" sz="1000" dirty="0"/>
          </a:p>
        </p:txBody>
      </p:sp>
      <p:pic>
        <p:nvPicPr>
          <p:cNvPr id="11" name="Picture 10" descr="italian 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2590800"/>
            <a:ext cx="6096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“The turning-point at which modern history failed to turn” – G. M. Trevelyan (Chambers 712).</a:t>
            </a:r>
          </a:p>
          <a:p>
            <a:r>
              <a:rPr lang="en-US" dirty="0" smtClean="0"/>
              <a:t>Five general aspects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sz="2600" dirty="0" smtClean="0"/>
              <a:t>Liberal constitutions and greater rights did not gain secure support from peasants, artisans, workers </a:t>
            </a:r>
            <a:r>
              <a:rPr lang="en-US" sz="2000" baseline="30000" dirty="0" smtClean="0"/>
              <a:t>1</a:t>
            </a:r>
            <a:endParaRPr lang="en-US" sz="2600" dirty="0" smtClean="0"/>
          </a:p>
          <a:p>
            <a:pPr lvl="1"/>
            <a:r>
              <a:rPr lang="en-US" sz="2600" dirty="0" smtClean="0"/>
              <a:t>Revolutions generally led by middle class </a:t>
            </a:r>
            <a:r>
              <a:rPr lang="en-US" sz="2000" baseline="30000" dirty="0" smtClean="0"/>
              <a:t>1</a:t>
            </a:r>
            <a:endParaRPr lang="en-US" sz="2600" dirty="0" smtClean="0"/>
          </a:p>
          <a:p>
            <a:pPr lvl="2"/>
            <a:r>
              <a:rPr lang="en-US" sz="2600" dirty="0" smtClean="0"/>
              <a:t>Have </a:t>
            </a:r>
            <a:r>
              <a:rPr lang="en-US" sz="2600" dirty="0" smtClean="0"/>
              <a:t>negative reaction towards radicals, fear for private property and order</a:t>
            </a:r>
          </a:p>
          <a:p>
            <a:pPr lvl="2"/>
            <a:r>
              <a:rPr lang="en-US" sz="2600" dirty="0" smtClean="0"/>
              <a:t>Cannot keep power because of class distinction </a:t>
            </a:r>
            <a:r>
              <a:rPr lang="en-US" sz="2300" baseline="30000" dirty="0" smtClean="0">
                <a:solidFill>
                  <a:prstClr val="black"/>
                </a:solidFill>
              </a:rPr>
              <a:t>1</a:t>
            </a:r>
            <a:endParaRPr lang="en-US" sz="2600" dirty="0" smtClean="0"/>
          </a:p>
          <a:p>
            <a:pPr lvl="1"/>
            <a:r>
              <a:rPr lang="en-US" sz="2600" dirty="0" smtClean="0"/>
              <a:t>Fracturing of revolutionaries by nationalism </a:t>
            </a:r>
            <a:r>
              <a:rPr lang="en-US" sz="2000" baseline="30000" dirty="0" smtClean="0"/>
              <a:t>1</a:t>
            </a:r>
            <a:endParaRPr lang="en-US" sz="2600" dirty="0" smtClean="0"/>
          </a:p>
          <a:p>
            <a:pPr lvl="1"/>
            <a:r>
              <a:rPr lang="en-US" sz="2600" dirty="0" smtClean="0"/>
              <a:t>Revolutionary leaders new to “practical politics” (Chambers 712)</a:t>
            </a:r>
          </a:p>
          <a:p>
            <a:pPr lvl="2"/>
            <a:r>
              <a:rPr lang="en-US" sz="2600" dirty="0" smtClean="0"/>
              <a:t>Leave previous authorities </a:t>
            </a:r>
            <a:r>
              <a:rPr lang="en-US" sz="2600" dirty="0" smtClean="0"/>
              <a:t>with means to revolt </a:t>
            </a:r>
            <a:r>
              <a:rPr lang="en-US" baseline="30000" dirty="0" smtClean="0"/>
              <a:t>1</a:t>
            </a:r>
            <a:endParaRPr lang="en-US" sz="2600" dirty="0" smtClean="0"/>
          </a:p>
          <a:p>
            <a:pPr lvl="1"/>
            <a:r>
              <a:rPr lang="en-US" sz="2600" dirty="0" smtClean="0"/>
              <a:t>None of the major powers fully supported revolution </a:t>
            </a:r>
            <a:r>
              <a:rPr lang="en-US" sz="2000" baseline="30000" dirty="0" smtClean="0"/>
              <a:t>1</a:t>
            </a:r>
            <a:endParaRPr lang="en-US" sz="2600" dirty="0" smtClean="0"/>
          </a:p>
          <a:p>
            <a:r>
              <a:rPr lang="en-US" dirty="0" smtClean="0"/>
              <a:t>Effects</a:t>
            </a:r>
          </a:p>
          <a:p>
            <a:pPr lvl="1"/>
            <a:r>
              <a:rPr lang="en-US" sz="2600" dirty="0" smtClean="0"/>
              <a:t>Showed failure for change, influence of political ideas, demands of new generation of social changes </a:t>
            </a:r>
            <a:r>
              <a:rPr lang="en-US" sz="2000" baseline="30000" dirty="0" smtClean="0"/>
              <a:t>1</a:t>
            </a:r>
            <a:endParaRPr lang="en-US" sz="2600" dirty="0" smtClean="0"/>
          </a:p>
          <a:p>
            <a:pPr lvl="1"/>
            <a:r>
              <a:rPr lang="en-US" sz="2600" dirty="0" smtClean="0"/>
              <a:t>Some success is won: </a:t>
            </a:r>
            <a:r>
              <a:rPr lang="en-US" sz="2000" baseline="30000" dirty="0" smtClean="0"/>
              <a:t>1</a:t>
            </a:r>
            <a:endParaRPr lang="en-US" sz="2600" dirty="0" smtClean="0"/>
          </a:p>
          <a:p>
            <a:pPr lvl="2"/>
            <a:r>
              <a:rPr lang="en-US" sz="2600" dirty="0" smtClean="0"/>
              <a:t>Abolishing of serfdom in Prussia and Austrian empire </a:t>
            </a:r>
            <a:r>
              <a:rPr lang="en-US" baseline="30000" dirty="0" smtClean="0"/>
              <a:t>1</a:t>
            </a:r>
            <a:endParaRPr lang="en-US" sz="2600" dirty="0" smtClean="0"/>
          </a:p>
          <a:p>
            <a:pPr lvl="2"/>
            <a:r>
              <a:rPr lang="en-US" sz="2600" dirty="0" smtClean="0"/>
              <a:t>New constitutions in Piedmont and Prussia </a:t>
            </a:r>
            <a:r>
              <a:rPr lang="en-US" baseline="30000" dirty="0" smtClean="0"/>
              <a:t>1</a:t>
            </a:r>
            <a:endParaRPr lang="en-US" sz="2600" dirty="0" smtClean="0"/>
          </a:p>
          <a:p>
            <a:r>
              <a:rPr lang="en-US" dirty="0" smtClean="0"/>
              <a:t>Showed importance of popular support and nationalism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Common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dirty="0" smtClean="0"/>
              <a:t>Barricades</a:t>
            </a:r>
          </a:p>
          <a:p>
            <a:pPr lvl="1"/>
            <a:r>
              <a:rPr lang="en-US" dirty="0" smtClean="0"/>
              <a:t>Influenced from Paris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Constructed out of stones, </a:t>
            </a:r>
          </a:p>
          <a:p>
            <a:pPr lvl="1"/>
            <a:r>
              <a:rPr lang="en-US" dirty="0" smtClean="0"/>
              <a:t>furniture, general debris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Involved cooperation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of all people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“the people’s voice”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(Chambers 707).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  <p:pic>
        <p:nvPicPr>
          <p:cNvPr id="5" name="Picture 4" descr="barric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667000"/>
            <a:ext cx="4102661" cy="3203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62484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Barricade in Paris</a:t>
            </a:r>
          </a:p>
          <a:p>
            <a:pPr algn="ctr"/>
            <a:r>
              <a:rPr lang="en-US" sz="1000" dirty="0" smtClean="0"/>
              <a:t>&lt;http</a:t>
            </a:r>
            <a:r>
              <a:rPr lang="en-US" sz="1000" dirty="0" smtClean="0"/>
              <a:t>://</a:t>
            </a:r>
            <a:r>
              <a:rPr lang="en-US" sz="1000" dirty="0" smtClean="0"/>
              <a:t>owni.eu/files/2011/03/1848.jpg&gt;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smtClean="0"/>
              <a:t>"</a:t>
            </a:r>
            <a:r>
              <a:rPr lang="en-US" sz="900" dirty="0" err="1" smtClean="0"/>
              <a:t>Campagne</a:t>
            </a:r>
            <a:r>
              <a:rPr lang="en-US" sz="900" dirty="0" smtClean="0"/>
              <a:t> Des Banquets." </a:t>
            </a:r>
            <a:r>
              <a:rPr lang="en-US" sz="900" i="1" dirty="0" smtClean="0"/>
              <a:t>Wikipedia</a:t>
            </a:r>
            <a:r>
              <a:rPr lang="en-US" sz="900" dirty="0" smtClean="0"/>
              <a:t>. Wikimedia Foundation, 24 Sept. 2012. Web. 27 Jan. 2013. &lt;http://en.wikipedia.org/wiki/Campagne_des_banquets&gt;.</a:t>
            </a:r>
          </a:p>
          <a:p>
            <a:pPr>
              <a:buNone/>
            </a:pPr>
            <a:r>
              <a:rPr lang="en-US" sz="900" dirty="0" smtClean="0"/>
              <a:t>"Documents of the Revolution of 1848 in France." </a:t>
            </a:r>
            <a:r>
              <a:rPr lang="en-US" sz="900" i="1" dirty="0" smtClean="0"/>
              <a:t>Hanover Historical Texts Project</a:t>
            </a:r>
            <a:r>
              <a:rPr lang="en-US" sz="900" dirty="0" smtClean="0"/>
              <a:t>. Ed. J. H. Robinson. Hanover College, Mar. 2001. Web. 28 Jan. 2013. &lt;http://history.hanover.edu/texts/fr1848.html&gt;.</a:t>
            </a:r>
          </a:p>
          <a:p>
            <a:pPr>
              <a:buNone/>
            </a:pPr>
            <a:r>
              <a:rPr lang="en-US" sz="900" dirty="0" smtClean="0"/>
              <a:t>"Franz Joseph I of Austria." </a:t>
            </a:r>
            <a:r>
              <a:rPr lang="en-US" sz="900" i="1" dirty="0" smtClean="0"/>
              <a:t>Wikipedia</a:t>
            </a:r>
            <a:r>
              <a:rPr lang="en-US" sz="900" dirty="0" smtClean="0"/>
              <a:t>. Wikimedia Foundation, 27 Jan. 2013. Web. 27 Jan. 2013. &lt;http://en.wikipedia.org/wiki/Franz_Joseph_I_of_Austria&gt;.</a:t>
            </a:r>
          </a:p>
          <a:p>
            <a:pPr>
              <a:buNone/>
            </a:pPr>
            <a:r>
              <a:rPr lang="en-US" sz="900" dirty="0" smtClean="0"/>
              <a:t>"Hungarian Revolution of 1848." </a:t>
            </a:r>
            <a:r>
              <a:rPr lang="en-US" sz="900" i="1" dirty="0" smtClean="0"/>
              <a:t>Wars of the World</a:t>
            </a:r>
            <a:r>
              <a:rPr lang="en-US" sz="900" dirty="0" smtClean="0"/>
              <a:t>. Armed Conflict Events Data, 16 Dec. 2000. Web. 27 Jan. 2013. &lt;http://www.onwar.com/aced/nation/hat/hungary/fhungary1848.htm&gt;. </a:t>
            </a:r>
          </a:p>
          <a:p>
            <a:pPr>
              <a:buNone/>
            </a:pPr>
            <a:r>
              <a:rPr lang="en-US" sz="900" dirty="0" smtClean="0"/>
              <a:t>"</a:t>
            </a:r>
            <a:r>
              <a:rPr lang="en-US" sz="900" dirty="0" err="1" smtClean="0"/>
              <a:t>Landtag</a:t>
            </a:r>
            <a:r>
              <a:rPr lang="en-US" sz="900" dirty="0" smtClean="0"/>
              <a:t>." </a:t>
            </a:r>
            <a:r>
              <a:rPr lang="en-US" sz="900" i="1" dirty="0" smtClean="0"/>
              <a:t>Wikipedia</a:t>
            </a:r>
            <a:r>
              <a:rPr lang="en-US" sz="900" dirty="0" smtClean="0"/>
              <a:t>. Wikimedia Foundation, 30 Dec. 2012. Web. 27 Jan. 2013. &lt;http://en.wikipedia.org/wiki/Landtag&gt;.</a:t>
            </a:r>
          </a:p>
          <a:p>
            <a:pPr>
              <a:buNone/>
            </a:pPr>
            <a:r>
              <a:rPr lang="en-US" sz="900" dirty="0" smtClean="0"/>
              <a:t>"Liberalism." The Columbia Encyclopedia. New York: Columbia University Press, 2008. Credo Reference. Web. 26 January 2013. &lt; http://www.credoreference.com/topic/liberalism&gt;.</a:t>
            </a:r>
          </a:p>
          <a:p>
            <a:pPr>
              <a:buNone/>
            </a:pPr>
            <a:r>
              <a:rPr lang="en-US" sz="900" dirty="0" smtClean="0"/>
              <a:t>"Liberalism." </a:t>
            </a:r>
            <a:r>
              <a:rPr lang="en-US" sz="900" i="1" dirty="0" smtClean="0"/>
              <a:t>Wikipedia</a:t>
            </a:r>
            <a:r>
              <a:rPr lang="en-US" sz="900" dirty="0" smtClean="0"/>
              <a:t>. Wikimedia Foundation, 26 Jan. 2013. Web. 26 Jan. 2013. &lt;http://en.wikipedia.org/wiki/Liberalism&gt;.</a:t>
            </a:r>
          </a:p>
          <a:p>
            <a:pPr>
              <a:buNone/>
            </a:pPr>
            <a:r>
              <a:rPr lang="en-US" sz="900" dirty="0" smtClean="0"/>
              <a:t>"National Workshops." </a:t>
            </a:r>
            <a:r>
              <a:rPr lang="en-US" sz="900" i="1" dirty="0" smtClean="0"/>
              <a:t>Wikipedia</a:t>
            </a:r>
            <a:r>
              <a:rPr lang="en-US" sz="900" dirty="0" smtClean="0"/>
              <a:t>. Wikimedia Foundation, 01 Oct. 2012. Web. 27 Jan. 2013. &lt;http://en.wikipedia.org/wiki/National_Workshops&gt;.</a:t>
            </a:r>
          </a:p>
          <a:p>
            <a:pPr>
              <a:buNone/>
            </a:pPr>
            <a:r>
              <a:rPr lang="en-US" sz="900" dirty="0" smtClean="0"/>
              <a:t>"Pan-Slavism." </a:t>
            </a:r>
            <a:r>
              <a:rPr lang="en-US" sz="900" i="1" dirty="0" smtClean="0"/>
              <a:t>Wikipedia</a:t>
            </a:r>
            <a:r>
              <a:rPr lang="en-US" sz="900" dirty="0" smtClean="0"/>
              <a:t>. Wikimedia Foundation, 27 Jan. 2013. Web. 27 Jan. 2013. &lt;http://en.wikipedia.org/wiki/Pan-Slavism&gt;.</a:t>
            </a:r>
          </a:p>
          <a:p>
            <a:pPr>
              <a:buNone/>
            </a:pPr>
            <a:r>
              <a:rPr lang="en-US" sz="900" dirty="0" smtClean="0"/>
              <a:t>"Reactionary." </a:t>
            </a:r>
            <a:r>
              <a:rPr lang="en-US" sz="900" i="1" dirty="0" smtClean="0"/>
              <a:t>Wikipedia</a:t>
            </a:r>
            <a:r>
              <a:rPr lang="en-US" sz="900" dirty="0" smtClean="0"/>
              <a:t>. Wikimedia Foundation, 24 Jan. 2013. Web. 27 Jan. 2013. &lt;http://en.wikipedia.org/wiki/Reactionary&gt;.</a:t>
            </a:r>
          </a:p>
          <a:p>
            <a:pPr>
              <a:buNone/>
            </a:pPr>
            <a:r>
              <a:rPr lang="en-US" sz="900" dirty="0" smtClean="0"/>
              <a:t>"Revolutions of 1848 in the German States." </a:t>
            </a:r>
            <a:r>
              <a:rPr lang="en-US" sz="900" i="1" dirty="0" smtClean="0"/>
              <a:t>Wikipedia</a:t>
            </a:r>
            <a:r>
              <a:rPr lang="en-US" sz="900" dirty="0" smtClean="0"/>
              <a:t>. Wikimedia Foundation, 27 Jan. 2013. Web. 27 Jan. 2013. &lt;http://en.wikipedia.org/wiki/Revolutions_of_1848_in_the_German_states&gt;.</a:t>
            </a:r>
          </a:p>
          <a:p>
            <a:pPr>
              <a:buNone/>
            </a:pPr>
            <a:r>
              <a:rPr lang="en-US" sz="900" dirty="0" smtClean="0"/>
              <a:t>"Revolutions of 1848 in the Habsburg Areas." </a:t>
            </a:r>
            <a:r>
              <a:rPr lang="en-US" sz="900" i="1" dirty="0" smtClean="0"/>
              <a:t>Wikipedia</a:t>
            </a:r>
            <a:r>
              <a:rPr lang="en-US" sz="900" dirty="0" smtClean="0"/>
              <a:t>. Wikimedia Foundation, 27 Jan. 2013. Web. 27 Jan. 2013. &lt;http://en.wikipedia.org/wiki/Revolutions_of_1848_in_the_Habsburg_areas&gt;.</a:t>
            </a:r>
          </a:p>
          <a:p>
            <a:pPr>
              <a:buNone/>
            </a:pPr>
            <a:r>
              <a:rPr lang="en-US" sz="900" dirty="0" smtClean="0"/>
              <a:t>"Revolutions of 1848 in the Italian States." </a:t>
            </a:r>
            <a:r>
              <a:rPr lang="en-US" sz="900" i="1" dirty="0" smtClean="0"/>
              <a:t>Wikipedia</a:t>
            </a:r>
            <a:r>
              <a:rPr lang="en-US" sz="900" dirty="0" smtClean="0"/>
              <a:t>. Wikimedia Foundation, 24 Jan. 2013. Web. 27 Jan. 2013. &lt;http://en.wikipedia.org/wiki/Revolutions_of_1848_in_the_Italian_states&gt;.</a:t>
            </a:r>
          </a:p>
          <a:p>
            <a:pPr>
              <a:buNone/>
            </a:pPr>
            <a:r>
              <a:rPr lang="en-US" sz="900" dirty="0" smtClean="0"/>
              <a:t>"The French Revolution of 1848." </a:t>
            </a:r>
            <a:r>
              <a:rPr lang="en-US" sz="900" i="1" dirty="0" smtClean="0"/>
              <a:t>Age-of-the-sage</a:t>
            </a:r>
            <a:r>
              <a:rPr lang="en-US" sz="900" dirty="0" smtClean="0"/>
              <a:t>. </a:t>
            </a:r>
            <a:r>
              <a:rPr lang="en-US" sz="900" dirty="0" err="1" smtClean="0"/>
              <a:t>N.p</a:t>
            </a:r>
            <a:r>
              <a:rPr lang="en-US" sz="900" dirty="0" smtClean="0"/>
              <a:t>., </a:t>
            </a:r>
            <a:r>
              <a:rPr lang="en-US" sz="900" dirty="0" err="1" smtClean="0"/>
              <a:t>n.d</a:t>
            </a:r>
            <a:r>
              <a:rPr lang="en-US" sz="900" dirty="0" smtClean="0"/>
              <a:t>. Web. 27 Jan. 2013. &lt;http://www.age-of-the-sage.org/history/1848/french_revolution_1848.html&gt;. </a:t>
            </a:r>
          </a:p>
          <a:p>
            <a:pPr>
              <a:buNone/>
            </a:pPr>
            <a:r>
              <a:rPr lang="en-US" sz="900" dirty="0" smtClean="0"/>
              <a:t>"The French Revolution of 1848." </a:t>
            </a:r>
            <a:r>
              <a:rPr lang="en-US" sz="900" i="1" dirty="0" smtClean="0"/>
              <a:t>Age-of-the-sage</a:t>
            </a:r>
            <a:r>
              <a:rPr lang="en-US" sz="900" dirty="0" smtClean="0"/>
              <a:t>. </a:t>
            </a:r>
            <a:r>
              <a:rPr lang="en-US" sz="900" dirty="0" err="1" smtClean="0"/>
              <a:t>N.p</a:t>
            </a:r>
            <a:r>
              <a:rPr lang="en-US" sz="900" dirty="0" smtClean="0"/>
              <a:t>., </a:t>
            </a:r>
            <a:r>
              <a:rPr lang="en-US" sz="900" dirty="0" err="1" smtClean="0"/>
              <a:t>n.d</a:t>
            </a:r>
            <a:r>
              <a:rPr lang="en-US" sz="900" dirty="0" smtClean="0"/>
              <a:t>. Web. 27 Jan. 2013. &lt;http://www.age-of-the-sage.org/history/1848/french_revolution_1848.html&gt;.</a:t>
            </a:r>
          </a:p>
          <a:p>
            <a:pPr>
              <a:buNone/>
            </a:pPr>
            <a:r>
              <a:rPr lang="en-US" sz="900" dirty="0" smtClean="0"/>
              <a:t>"The Revolutions of 1848." </a:t>
            </a:r>
            <a:r>
              <a:rPr lang="en-US" sz="900" i="1" dirty="0" smtClean="0"/>
              <a:t>The History Page</a:t>
            </a:r>
            <a:r>
              <a:rPr lang="en-US" sz="900" dirty="0" smtClean="0"/>
              <a:t>. Ed. Larry E. Gates, Jr. Larry E. Gates, Jr., </a:t>
            </a:r>
            <a:r>
              <a:rPr lang="en-US" sz="900" dirty="0" err="1" smtClean="0"/>
              <a:t>n.d</a:t>
            </a:r>
            <a:r>
              <a:rPr lang="en-US" sz="900" dirty="0" smtClean="0"/>
              <a:t>. Web. 27 Jan. 2013. &lt;http://www.historydoctor.net/Advanced%20Placement%20European%20History/Notes/revolutions_of_1848.htm&gt;.</a:t>
            </a:r>
          </a:p>
          <a:p>
            <a:pPr>
              <a:buNone/>
            </a:pPr>
            <a:r>
              <a:rPr lang="en-US" sz="900" dirty="0" smtClean="0"/>
              <a:t>Bonin, Hubert. "Employment and the Revolution of 1848 in France." </a:t>
            </a:r>
            <a:r>
              <a:rPr lang="en-US" sz="900" i="1" dirty="0" smtClean="0"/>
              <a:t>Encyclopedia of 1848 Revolutions</a:t>
            </a:r>
            <a:r>
              <a:rPr lang="en-US" sz="900" dirty="0" smtClean="0"/>
              <a:t>. James Chastain, 20 Oct. 2004. Web. 27 Jan. 2013. &lt;http://www.ohio.edu/chastain/dh/francemp.htm&gt;.</a:t>
            </a:r>
          </a:p>
          <a:p>
            <a:pPr>
              <a:buNone/>
            </a:pPr>
            <a:r>
              <a:rPr lang="en-US" sz="900" dirty="0" err="1" smtClean="0"/>
              <a:t>Castelli</a:t>
            </a:r>
            <a:r>
              <a:rPr lang="en-US" sz="900" dirty="0" smtClean="0"/>
              <a:t>, Helen. "June Days." </a:t>
            </a:r>
            <a:r>
              <a:rPr lang="en-US" sz="900" i="1" dirty="0" smtClean="0"/>
              <a:t>Encyclopedia of 1848 Revolutions</a:t>
            </a:r>
            <a:r>
              <a:rPr lang="en-US" sz="900" dirty="0" smtClean="0"/>
              <a:t>. James Chastain, 20 Oct. 2004. Web. 27 Jan. 2013. &lt;http://www.ohio.edu/chastain/ip/junedays.htm&gt;.</a:t>
            </a:r>
          </a:p>
          <a:p>
            <a:pPr>
              <a:buNone/>
            </a:pPr>
            <a:r>
              <a:rPr lang="en-US" sz="900" dirty="0" smtClean="0"/>
              <a:t>Chambers, Mortimer. </a:t>
            </a:r>
            <a:r>
              <a:rPr lang="en-US" sz="900" i="1" dirty="0" smtClean="0"/>
              <a:t>The Western Experience</a:t>
            </a:r>
            <a:r>
              <a:rPr lang="en-US" sz="900" dirty="0" smtClean="0"/>
              <a:t>. 9th ed. New York: McGraw-Hill Companies, 2007. Print.</a:t>
            </a:r>
          </a:p>
          <a:p>
            <a:pPr>
              <a:buNone/>
            </a:pPr>
            <a:r>
              <a:rPr lang="en-US" sz="900" dirty="0" err="1" smtClean="0"/>
              <a:t>Mattheisen</a:t>
            </a:r>
            <a:r>
              <a:rPr lang="en-US" sz="900" dirty="0" smtClean="0"/>
              <a:t>, Donald. "Frankfurt Parliament Election." </a:t>
            </a:r>
            <a:r>
              <a:rPr lang="en-US" sz="900" i="1" dirty="0" smtClean="0"/>
              <a:t>Encyclopedia of 1848 Revolutions</a:t>
            </a:r>
            <a:r>
              <a:rPr lang="en-US" sz="900" dirty="0" smtClean="0"/>
              <a:t>. James Chastain, 14 Oct. 2004. Web. 27 Jan. 2013. &lt;http://www.ohio.edu/chastain/dh/frktele.htm&gt;.</a:t>
            </a:r>
          </a:p>
          <a:p>
            <a:pPr>
              <a:buNone/>
            </a:pPr>
            <a:r>
              <a:rPr lang="en-US" sz="900" dirty="0" err="1" smtClean="0"/>
              <a:t>Noether</a:t>
            </a:r>
            <a:r>
              <a:rPr lang="en-US" sz="900" dirty="0" smtClean="0"/>
              <a:t>, </a:t>
            </a:r>
            <a:r>
              <a:rPr lang="en-US" sz="900" dirty="0" err="1" smtClean="0"/>
              <a:t>Emiliana</a:t>
            </a:r>
            <a:r>
              <a:rPr lang="en-US" sz="900" dirty="0" smtClean="0"/>
              <a:t> P. "Roman Republic." </a:t>
            </a:r>
            <a:r>
              <a:rPr lang="en-US" sz="900" i="1" dirty="0" smtClean="0"/>
              <a:t>Encyclopedia of 1848 Revolutions</a:t>
            </a:r>
            <a:r>
              <a:rPr lang="en-US" sz="900" dirty="0" smtClean="0"/>
              <a:t>. James Chastain, 25 Oct. 2004. Web. 27 Jan. 2013. &lt;http://www.ohio.edu/chastain/rz/romanrep.htm&gt;.</a:t>
            </a:r>
          </a:p>
          <a:p>
            <a:pPr>
              <a:buNone/>
            </a:pPr>
            <a:r>
              <a:rPr lang="en-US" sz="900" dirty="0" err="1" smtClean="0"/>
              <a:t>Plessen</a:t>
            </a:r>
            <a:r>
              <a:rPr lang="en-US" sz="900" dirty="0" smtClean="0"/>
              <a:t>, Marie-Louis Von, and Martin Roth. "The Revolution of 1848 - The European Dimension." </a:t>
            </a:r>
            <a:r>
              <a:rPr lang="en-US" sz="900" i="1" dirty="0" err="1" smtClean="0"/>
              <a:t>Deutsches</a:t>
            </a:r>
            <a:r>
              <a:rPr lang="en-US" sz="900" i="1" dirty="0" smtClean="0"/>
              <a:t> </a:t>
            </a:r>
            <a:r>
              <a:rPr lang="en-US" sz="900" i="1" dirty="0" err="1" smtClean="0"/>
              <a:t>Historisches</a:t>
            </a:r>
            <a:r>
              <a:rPr lang="en-US" sz="900" i="1" dirty="0" smtClean="0"/>
              <a:t> Museum</a:t>
            </a:r>
            <a:r>
              <a:rPr lang="en-US" sz="900" dirty="0" smtClean="0"/>
              <a:t>. DHM, </a:t>
            </a:r>
            <a:r>
              <a:rPr lang="en-US" sz="900" dirty="0" err="1" smtClean="0"/>
              <a:t>n.d</a:t>
            </a:r>
            <a:r>
              <a:rPr lang="en-US" sz="900" dirty="0" smtClean="0"/>
              <a:t>. Web. 27 Jan. 2013. &lt;http://www.dhm.de/ENGLISH/ausstellungen/bismarck/77.htm&gt;.</a:t>
            </a:r>
          </a:p>
          <a:p>
            <a:pPr>
              <a:buNone/>
            </a:pPr>
            <a:r>
              <a:rPr lang="en-US" sz="900" dirty="0" smtClean="0"/>
              <a:t>Urban, </a:t>
            </a:r>
            <a:r>
              <a:rPr lang="en-US" sz="900" dirty="0" err="1" smtClean="0"/>
              <a:t>Aladar</a:t>
            </a:r>
            <a:r>
              <a:rPr lang="en-US" sz="900" dirty="0" smtClean="0"/>
              <a:t>. "April Laws, Hungarian." </a:t>
            </a:r>
            <a:r>
              <a:rPr lang="en-US" sz="900" i="1" dirty="0" smtClean="0"/>
              <a:t>Encyclopedia of 1848 Revolutions</a:t>
            </a:r>
            <a:r>
              <a:rPr lang="en-US" sz="900" dirty="0" smtClean="0"/>
              <a:t>. James Chastain, 14 Oct. 2004. Web. 27 Jan. 2013. &lt;http://www.ohio.edu/chastain/ac/aprilaw.htm&gt;.</a:t>
            </a:r>
          </a:p>
          <a:p>
            <a:pPr>
              <a:buNone/>
            </a:pP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Events preceding Revolutions of 1848:</a:t>
            </a:r>
          </a:p>
          <a:p>
            <a:pPr lvl="1"/>
            <a:r>
              <a:rPr lang="en-US" dirty="0" smtClean="0"/>
              <a:t>Industrialization (better communication, higher literacy)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Romanticism (nationalistic sentiment)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Two years of bad harvests, industrial recession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Dissatisfaction with the government + anger over climbing food prices and unemployment + liberalism and nationalism </a:t>
            </a:r>
            <a:r>
              <a:rPr lang="en-US" baseline="30000" dirty="0" smtClean="0"/>
              <a:t>1 </a:t>
            </a:r>
            <a:r>
              <a:rPr lang="en-US" dirty="0" smtClean="0"/>
              <a:t>…</a:t>
            </a:r>
          </a:p>
          <a:p>
            <a:pPr algn="ctr">
              <a:buNone/>
            </a:pPr>
            <a:r>
              <a:rPr lang="en-US" sz="4000" dirty="0" smtClean="0"/>
              <a:t>Revolutions of 1848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831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http://images.wikia.com/althistory/images/2/2c/Austria_Flag_2_(Nat._1848).png</a:t>
            </a:r>
          </a:p>
          <a:p>
            <a:pPr>
              <a:buNone/>
            </a:pPr>
            <a:r>
              <a:rPr lang="en-US" dirty="0" smtClean="0"/>
              <a:t>http://images.wikia.com/althistory/images/4/4d/Prussia_(Nat._1848).png</a:t>
            </a:r>
          </a:p>
          <a:p>
            <a:pPr>
              <a:buNone/>
            </a:pPr>
            <a:r>
              <a:rPr lang="en-US" dirty="0" smtClean="0"/>
              <a:t>http://owni.eu/files/2011/03/1848.jpg</a:t>
            </a:r>
          </a:p>
          <a:p>
            <a:pPr>
              <a:buNone/>
            </a:pPr>
            <a:r>
              <a:rPr lang="en-US" dirty="0" smtClean="0"/>
              <a:t>http://platypus1917.org/wp-content/uploads/2010/05/Jerzy-maerz1848_berlin.jpg</a:t>
            </a:r>
          </a:p>
          <a:p>
            <a:pPr>
              <a:buNone/>
            </a:pPr>
            <a:r>
              <a:rPr lang="en-US" dirty="0" smtClean="0"/>
              <a:t>http://projects.chass.utoronto.ca/langueXIX/images/guizot.jpg</a:t>
            </a:r>
          </a:p>
          <a:p>
            <a:pPr>
              <a:buNone/>
            </a:pPr>
            <a:r>
              <a:rPr lang="en-US" dirty="0" smtClean="0"/>
              <a:t>http://upload.wikimedia.org/wikipedia/commons/c/cd/Image_Germania_%28painting%29.jpg</a:t>
            </a:r>
          </a:p>
          <a:p>
            <a:pPr>
              <a:buNone/>
            </a:pPr>
            <a:r>
              <a:rPr lang="en-US" dirty="0" smtClean="0"/>
              <a:t>http://upload.wikimedia.org/wikipedia/commons/thumb/7/78/Schwarzenberg%2C_Felix.jpg/349px-Schwarzenberg%2C_Felix.jpg</a:t>
            </a:r>
          </a:p>
          <a:p>
            <a:pPr>
              <a:buNone/>
            </a:pPr>
            <a:r>
              <a:rPr lang="en-US" dirty="0" smtClean="0"/>
              <a:t>http://upload.wikimedia.org/wikipedia/commons/thumb/9/91/Popepiusix.jpg/220px-Popepiusix.jpg</a:t>
            </a:r>
          </a:p>
          <a:p>
            <a:pPr>
              <a:buNone/>
            </a:pPr>
            <a:r>
              <a:rPr lang="en-US" dirty="0" smtClean="0"/>
              <a:t>http://worldpics.com.au/Italy/flags/slides/04Italykingdom1861.gif</a:t>
            </a:r>
          </a:p>
          <a:p>
            <a:pPr>
              <a:buNone/>
            </a:pPr>
            <a:r>
              <a:rPr lang="en-US" dirty="0" smtClean="0"/>
              <a:t>http://www.age-of-the-sage.org/history/1848/philippoteaux_Lamartine_HoteldeVille25Fev1848.jpg</a:t>
            </a:r>
          </a:p>
          <a:p>
            <a:pPr>
              <a:buNone/>
            </a:pPr>
            <a:r>
              <a:rPr lang="en-US" dirty="0" smtClean="0"/>
              <a:t>http://www.age-of-the-sage.org/history/1848/Rossetti_Roman_Republic.jpg</a:t>
            </a:r>
          </a:p>
          <a:p>
            <a:pPr>
              <a:buNone/>
            </a:pPr>
            <a:r>
              <a:rPr lang="en-US" dirty="0" smtClean="0"/>
              <a:t>http://www.crwflags.com/fotw/images/d/de_naval.gif</a:t>
            </a:r>
          </a:p>
          <a:p>
            <a:pPr>
              <a:buNone/>
            </a:pPr>
            <a:r>
              <a:rPr lang="en-US" dirty="0" smtClean="0"/>
              <a:t>http://www.crwflags.com/fotw/images/h/hu-1848.gif</a:t>
            </a:r>
          </a:p>
          <a:p>
            <a:pPr>
              <a:buNone/>
            </a:pPr>
            <a:r>
              <a:rPr lang="en-US" dirty="0" smtClean="0"/>
              <a:t>http://www.flagsinformation.com/french-flag.png</a:t>
            </a:r>
          </a:p>
          <a:p>
            <a:pPr>
              <a:buNone/>
            </a:pPr>
            <a:r>
              <a:rPr lang="en-US" dirty="0" smtClean="0"/>
              <a:t>http://www.globalresearch.ca/articlePictures/French%20Revolution.jpg</a:t>
            </a:r>
          </a:p>
          <a:p>
            <a:pPr>
              <a:buNone/>
            </a:pPr>
            <a:r>
              <a:rPr lang="en-US" dirty="0" smtClean="0"/>
              <a:t>http://www.tocqueville.culture.fr/images/annexes/revolution/anim_013.jpg</a:t>
            </a:r>
          </a:p>
          <a:p>
            <a:pPr>
              <a:buNone/>
            </a:pPr>
            <a:r>
              <a:rPr lang="en-US" dirty="0" smtClean="0"/>
              <a:t>http://www.tocqueville.culture.fr/images/annexes/revolution/anim_023.jpg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Nationalism and Liberalism?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Nationalism: </a:t>
            </a:r>
          </a:p>
          <a:p>
            <a:pPr lvl="1"/>
            <a:r>
              <a:rPr lang="en-US" dirty="0" smtClean="0"/>
              <a:t>“A shared sense of regional and cultural identity” </a:t>
            </a:r>
            <a:r>
              <a:rPr lang="en-US" baseline="30000" dirty="0" smtClean="0"/>
              <a:t>(Chambers 713)</a:t>
            </a:r>
          </a:p>
          <a:p>
            <a:pPr lvl="1"/>
            <a:r>
              <a:rPr lang="en-US" dirty="0" smtClean="0"/>
              <a:t>Shown especially in custom, language, religion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mproved communication, social mobility, greater literacy </a:t>
            </a:r>
            <a:r>
              <a:rPr lang="en-US" dirty="0" smtClean="0">
                <a:sym typeface="Wingdings" pitchFamily="2" charset="2"/>
              </a:rPr>
              <a:t> a sense of community </a:t>
            </a:r>
            <a:r>
              <a:rPr lang="en-US" baseline="30000" dirty="0" smtClean="0"/>
              <a:t>1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Desire for independence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Change = progress </a:t>
            </a:r>
            <a:r>
              <a:rPr lang="en-US" baseline="30000" dirty="0" smtClean="0"/>
              <a:t>1</a:t>
            </a:r>
            <a:endParaRPr lang="en-US" dirty="0"/>
          </a:p>
          <a:p>
            <a:r>
              <a:rPr lang="en-US" dirty="0" smtClean="0"/>
              <a:t>Liberalism:</a:t>
            </a:r>
          </a:p>
          <a:p>
            <a:pPr lvl="1"/>
            <a:r>
              <a:rPr lang="en-US" dirty="0" smtClean="0"/>
              <a:t>Based off of ideas of liberty,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equality </a:t>
            </a:r>
            <a:r>
              <a:rPr lang="en-US" baseline="30000" dirty="0"/>
              <a:t>2</a:t>
            </a:r>
            <a:endParaRPr lang="en-US" dirty="0" smtClean="0"/>
          </a:p>
          <a:p>
            <a:pPr lvl="1"/>
            <a:r>
              <a:rPr lang="en-US" dirty="0" smtClean="0"/>
              <a:t>John Locke’s ideas </a:t>
            </a:r>
            <a:r>
              <a:rPr lang="en-US" baseline="30000" dirty="0"/>
              <a:t>2</a:t>
            </a:r>
            <a:endParaRPr lang="en-US" dirty="0" smtClean="0"/>
          </a:p>
          <a:p>
            <a:pPr lvl="1"/>
            <a:r>
              <a:rPr lang="en-US" dirty="0" smtClean="0"/>
              <a:t>Man is fundamentally good,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rational </a:t>
            </a:r>
            <a:r>
              <a:rPr lang="en-US" baseline="30000" dirty="0"/>
              <a:t>3</a:t>
            </a:r>
            <a:endParaRPr lang="en-US" dirty="0" smtClean="0"/>
          </a:p>
          <a:p>
            <a:pPr lvl="1"/>
            <a:r>
              <a:rPr lang="en-US" dirty="0" smtClean="0"/>
              <a:t>Generally supports:</a:t>
            </a:r>
          </a:p>
          <a:p>
            <a:pPr lvl="2"/>
            <a:r>
              <a:rPr lang="en-US" dirty="0" smtClean="0"/>
              <a:t>Civil rights </a:t>
            </a:r>
            <a:r>
              <a:rPr lang="en-US" baseline="30000" dirty="0"/>
              <a:t>2</a:t>
            </a:r>
            <a:endParaRPr lang="en-US" dirty="0" smtClean="0"/>
          </a:p>
          <a:p>
            <a:pPr lvl="2"/>
            <a:r>
              <a:rPr lang="en-US" dirty="0" smtClean="0"/>
              <a:t>Freedom of the press </a:t>
            </a:r>
            <a:r>
              <a:rPr lang="en-US" baseline="30000" dirty="0"/>
              <a:t>2</a:t>
            </a:r>
            <a:endParaRPr lang="en-US" dirty="0" smtClean="0"/>
          </a:p>
          <a:p>
            <a:pPr lvl="2"/>
            <a:r>
              <a:rPr lang="en-US" dirty="0" smtClean="0"/>
              <a:t>More participation of the people in government 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62800" y="63246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64770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2</a:t>
            </a:r>
            <a:r>
              <a:rPr lang="en-US" sz="1000" dirty="0" smtClean="0"/>
              <a:t> (“Liberalism” - wiki)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3</a:t>
            </a:r>
            <a:r>
              <a:rPr lang="en-US" sz="1000" dirty="0" smtClean="0"/>
              <a:t> (“Liberalism”)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563880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“Liberty Leading the People” - Delacroix</a:t>
            </a:r>
          </a:p>
          <a:p>
            <a:pPr algn="ctr"/>
            <a:r>
              <a:rPr lang="en-US" sz="1000" dirty="0" smtClean="0"/>
              <a:t>&lt;http</a:t>
            </a:r>
            <a:r>
              <a:rPr lang="en-US" sz="1000" dirty="0" smtClean="0"/>
              <a:t>://</a:t>
            </a:r>
            <a:r>
              <a:rPr lang="en-US" sz="1000" dirty="0" smtClean="0"/>
              <a:t>www.globalresearch.ca/articlePictures/French%20Revolution.jpg&gt;</a:t>
            </a:r>
            <a:endParaRPr lang="en-US" sz="1000" dirty="0"/>
          </a:p>
        </p:txBody>
      </p:sp>
      <p:pic>
        <p:nvPicPr>
          <p:cNvPr id="9" name="Picture 8" descr="nationalism delacro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098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Opening Phase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Revolution in France leads to other revolutions in Europe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Hungary, Rhineland, Vienna, Berlin, Milan, Venice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All call for constitution, rights, liberty, free press </a:t>
            </a:r>
            <a:r>
              <a:rPr lang="en-US" baseline="30000" dirty="0" smtClean="0"/>
              <a:t>1</a:t>
            </a:r>
            <a:endParaRPr lang="en-US" dirty="0"/>
          </a:p>
          <a:p>
            <a:r>
              <a:rPr lang="en-US" dirty="0" smtClean="0"/>
              <a:t>Pattern: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ews about revolution in France spreads, groups discuss in cafés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governments will try to suppress with troops </a:t>
            </a:r>
            <a:r>
              <a:rPr lang="en-US" dirty="0" smtClean="0">
                <a:sym typeface="Wingdings" pitchFamily="2" charset="2"/>
              </a:rPr>
              <a:t> a particular event happens (a shot from a soldier, a person with a gun)  barricades rise (influenced by Paris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baseline="30000" dirty="0" smtClean="0"/>
              <a:t>1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Success is celebrated, newspapers and pamphlets </a:t>
            </a:r>
            <a:r>
              <a:rPr lang="en-US" dirty="0" smtClean="0">
                <a:sym typeface="Wingdings" pitchFamily="2" charset="2"/>
              </a:rPr>
              <a:t>multiply </a:t>
            </a:r>
            <a:r>
              <a:rPr lang="en-US" baseline="30000" dirty="0" smtClean="0"/>
              <a:t>1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</p:txBody>
      </p:sp>
      <p:pic>
        <p:nvPicPr>
          <p:cNvPr id="4" name="Picture 3" descr="france ope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978947"/>
            <a:ext cx="5725390" cy="2879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 http://www.age-of-the-sage.org/history/1848/philippoteaux_Lamartine_HoteldeVille25Fev1848.jpg &gt;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Opening Phase -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248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François Guizot (liberal, talked of grand </a:t>
            </a:r>
            <a:r>
              <a:rPr lang="en-US" dirty="0" smtClean="0"/>
              <a:t>concepts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</a:t>
            </a:r>
            <a:r>
              <a:rPr lang="en-US" dirty="0" smtClean="0"/>
              <a:t>of liberty, progress; prime minister of July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Monarchy</a:t>
            </a:r>
            <a:r>
              <a:rPr lang="en-US" dirty="0" smtClean="0"/>
              <a:t>)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Led the liberal part of the July Monarchy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Government fails to grant larger suffrage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July 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Monarchy </a:t>
            </a:r>
            <a:r>
              <a:rPr lang="en-US" dirty="0" smtClean="0">
                <a:sym typeface="Wingdings" pitchFamily="2" charset="2"/>
              </a:rPr>
              <a:t>falls </a:t>
            </a:r>
            <a:r>
              <a:rPr lang="en-US" baseline="30000" dirty="0" smtClean="0"/>
              <a:t>1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Government tries to ban a </a:t>
            </a:r>
            <a:r>
              <a:rPr lang="en-US" i="1" dirty="0" err="1" smtClean="0">
                <a:sym typeface="Wingdings" pitchFamily="2" charset="2"/>
              </a:rPr>
              <a:t>campagne</a:t>
            </a:r>
            <a:r>
              <a:rPr lang="en-US" i="1" dirty="0" smtClean="0">
                <a:sym typeface="Wingdings" pitchFamily="2" charset="2"/>
              </a:rPr>
              <a:t> de </a:t>
            </a:r>
            <a:endParaRPr lang="en-US" i="1" dirty="0" smtClean="0">
              <a:sym typeface="Wingdings" pitchFamily="2" charset="2"/>
            </a:endParaRPr>
          </a:p>
          <a:p>
            <a:pPr>
              <a:buNone/>
            </a:pPr>
            <a:r>
              <a:rPr lang="en-US" i="1" dirty="0" smtClean="0">
                <a:sym typeface="Wingdings" pitchFamily="2" charset="2"/>
              </a:rPr>
              <a:t>	</a:t>
            </a:r>
            <a:r>
              <a:rPr lang="en-US" i="1" dirty="0" smtClean="0">
                <a:sym typeface="Wingdings" pitchFamily="2" charset="2"/>
              </a:rPr>
              <a:t>banquet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(“campaign banquet”-  a political meeting) 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in </a:t>
            </a:r>
            <a:r>
              <a:rPr lang="en-US" dirty="0" smtClean="0">
                <a:sym typeface="Wingdings" pitchFamily="2" charset="2"/>
              </a:rPr>
              <a:t>Paris scheduled for February 22, 1848 </a:t>
            </a:r>
            <a:r>
              <a:rPr lang="en-US" baseline="30000" dirty="0" smtClean="0"/>
              <a:t>1 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Some in Chamber of Deputies say they will attend</a:t>
            </a:r>
            <a:r>
              <a:rPr lang="en-US" baseline="30000" dirty="0" smtClean="0"/>
              <a:t> 1, 2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Crowds form barricades </a:t>
            </a:r>
            <a:r>
              <a:rPr lang="en-US" baseline="30000" dirty="0" smtClean="0"/>
              <a:t>1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Louis Philippe abdicates, France declared republic – The Second Republic </a:t>
            </a:r>
            <a:r>
              <a:rPr lang="en-US" baseline="30000" dirty="0" smtClean="0"/>
              <a:t>1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New cabinet:</a:t>
            </a:r>
          </a:p>
          <a:p>
            <a:pPr lvl="1"/>
            <a:r>
              <a:rPr lang="en-US" dirty="0">
                <a:sym typeface="Wingdings" pitchFamily="2" charset="2"/>
              </a:rPr>
              <a:t>H</a:t>
            </a:r>
            <a:r>
              <a:rPr lang="en-US" dirty="0" smtClean="0">
                <a:sym typeface="Wingdings" pitchFamily="2" charset="2"/>
              </a:rPr>
              <a:t>as many moderates, Alphonse de Lamartine (Romantic poet) is leader </a:t>
            </a:r>
            <a:r>
              <a:rPr lang="en-US" baseline="30000" dirty="0" smtClean="0"/>
              <a:t>1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ooperates with more radical ideas </a:t>
            </a:r>
            <a:r>
              <a:rPr lang="en-US" baseline="30000" dirty="0" smtClean="0"/>
              <a:t>1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U</a:t>
            </a:r>
            <a:r>
              <a:rPr lang="en-US" dirty="0" smtClean="0">
                <a:sym typeface="Wingdings" pitchFamily="2" charset="2"/>
              </a:rPr>
              <a:t>niversal male suffrage</a:t>
            </a:r>
            <a:r>
              <a:rPr lang="en-US" baseline="30000" dirty="0" smtClean="0"/>
              <a:t> 1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Still displays control – does not interfere with other revolutions, rejects red flag and keeps the tricolor, make new taxes</a:t>
            </a:r>
            <a:r>
              <a:rPr lang="en-US" baseline="30000" dirty="0" smtClean="0"/>
              <a:t> 1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Good relationship with Church</a:t>
            </a:r>
            <a:r>
              <a:rPr lang="en-US" baseline="30000" dirty="0" smtClean="0"/>
              <a:t> 1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Constituent assembly is voted for</a:t>
            </a:r>
            <a:r>
              <a:rPr lang="en-US" baseline="30000" dirty="0" smtClean="0"/>
              <a:t> 1</a:t>
            </a:r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2</a:t>
            </a:r>
            <a:r>
              <a:rPr lang="en-US" sz="1000" dirty="0" smtClean="0"/>
              <a:t> (“</a:t>
            </a:r>
            <a:r>
              <a:rPr lang="en-US" sz="1000" dirty="0" err="1" smtClean="0"/>
              <a:t>Campagne</a:t>
            </a:r>
            <a:r>
              <a:rPr lang="en-US" sz="1000" dirty="0" smtClean="0"/>
              <a:t> des Banquets”)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63246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&lt;http://</a:t>
            </a:r>
            <a:r>
              <a:rPr lang="en-US" sz="1000" dirty="0" smtClean="0"/>
              <a:t>www.flagsinformation.com/french-flag.png&gt;</a:t>
            </a:r>
            <a:endParaRPr lang="en-US" sz="1000" dirty="0"/>
          </a:p>
        </p:txBody>
      </p:sp>
      <p:pic>
        <p:nvPicPr>
          <p:cNvPr id="7" name="Picture 6" descr="guizot.jpg"/>
          <p:cNvPicPr>
            <a:picLocks noChangeAspect="1"/>
          </p:cNvPicPr>
          <p:nvPr/>
        </p:nvPicPr>
        <p:blipFill>
          <a:blip r:embed="rId4" cstate="print"/>
          <a:srcRect l="7874" t="9615" r="4957" b="11539"/>
          <a:stretch>
            <a:fillRect/>
          </a:stretch>
        </p:blipFill>
        <p:spPr>
          <a:xfrm>
            <a:off x="6553200" y="914400"/>
            <a:ext cx="2590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24600" y="342900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Guizot</a:t>
            </a:r>
          </a:p>
          <a:p>
            <a:pPr algn="ctr"/>
            <a:r>
              <a:rPr lang="en-US" sz="1000" dirty="0" smtClean="0"/>
              <a:t>&lt;</a:t>
            </a:r>
            <a:r>
              <a:rPr lang="en-US" sz="1000" dirty="0" smtClean="0"/>
              <a:t>http://projects.chass.utoronto.ca/langueXIX/images/guizot.jpg&gt;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50000"/>
                <a:alpha val="6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Opening Phase – Hungary and Austria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Hungary:</a:t>
            </a:r>
          </a:p>
          <a:p>
            <a:pPr lvl="1"/>
            <a:r>
              <a:rPr lang="en-US" dirty="0" smtClean="0"/>
              <a:t>Became a fight for independence from the Habsburg Austria</a:t>
            </a:r>
            <a:r>
              <a:rPr lang="en-US" baseline="30000" dirty="0" smtClean="0"/>
              <a:t> 2</a:t>
            </a:r>
            <a:endParaRPr lang="en-US" dirty="0" smtClean="0"/>
          </a:p>
          <a:p>
            <a:pPr lvl="1"/>
            <a:r>
              <a:rPr lang="en-US" dirty="0" smtClean="0"/>
              <a:t>Hungarian Diet (like English Parliament) supports </a:t>
            </a:r>
            <a:r>
              <a:rPr lang="en-US" dirty="0" err="1" smtClean="0"/>
              <a:t>Lajos</a:t>
            </a:r>
            <a:r>
              <a:rPr lang="en-US" dirty="0" smtClean="0"/>
              <a:t> Kossuth (Magyar) who demanded representative government, national autonomy, reform on March 3, 1848 </a:t>
            </a:r>
            <a:r>
              <a:rPr lang="en-US" baseline="30000" dirty="0" smtClean="0"/>
              <a:t>1, 2</a:t>
            </a:r>
            <a:endParaRPr lang="en-US" dirty="0" smtClean="0"/>
          </a:p>
          <a:p>
            <a:pPr lvl="1"/>
            <a:r>
              <a:rPr lang="en-US" dirty="0" smtClean="0"/>
              <a:t>April Laws: free press, national guard, end to feudalism, nobles required to pay taxes, Transylvania ruled by Hungary </a:t>
            </a:r>
            <a:r>
              <a:rPr lang="en-US" baseline="30000" dirty="0" smtClean="0"/>
              <a:t>1, 3, 4, 5</a:t>
            </a:r>
          </a:p>
          <a:p>
            <a:pPr lvl="1"/>
            <a:r>
              <a:rPr lang="en-US" dirty="0" smtClean="0"/>
              <a:t>Non-Magyars (Hungarian) opposed by non-Magyars </a:t>
            </a:r>
            <a:r>
              <a:rPr lang="en-US" baseline="30000" dirty="0" smtClean="0"/>
              <a:t>3,</a:t>
            </a:r>
            <a:r>
              <a:rPr lang="en-US" dirty="0" smtClean="0"/>
              <a:t> </a:t>
            </a:r>
            <a:r>
              <a:rPr lang="en-US" baseline="30000" dirty="0" smtClean="0"/>
              <a:t>5</a:t>
            </a:r>
          </a:p>
          <a:p>
            <a:pPr lvl="2"/>
            <a:r>
              <a:rPr lang="en-US" dirty="0" smtClean="0"/>
              <a:t>Vienna hires these groups of people to create force and defeat Hungarians 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Austria:</a:t>
            </a:r>
          </a:p>
          <a:p>
            <a:pPr lvl="1"/>
            <a:r>
              <a:rPr lang="en-US" dirty="0" smtClean="0"/>
              <a:t>Vienna allows Hungary to make own taxes and have army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People of Vienna wants republic for Austria as well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Metternich leaves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No censorship, a promised constitution, universal male suffrage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Hungarian’s revolution causes other revolutions in Austrian Empire which seems to be weakening </a:t>
            </a:r>
            <a:r>
              <a:rPr lang="en-US" baseline="30000" dirty="0" smtClean="0"/>
              <a:t>1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611779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2</a:t>
            </a:r>
            <a:r>
              <a:rPr lang="en-US" sz="1000" dirty="0" smtClean="0"/>
              <a:t> (“Hungarian Revolution of 1848” - wiki)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3</a:t>
            </a:r>
            <a:r>
              <a:rPr lang="en-US" sz="1000" dirty="0" smtClean="0"/>
              <a:t> (“Hungarian Revolution of 1848”)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4</a:t>
            </a:r>
            <a:r>
              <a:rPr lang="en-US" sz="1000" dirty="0" smtClean="0"/>
              <a:t> (Urban)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5</a:t>
            </a:r>
            <a:r>
              <a:rPr lang="en-US" sz="1000" dirty="0" smtClean="0"/>
              <a:t> (</a:t>
            </a:r>
            <a:r>
              <a:rPr lang="en-US" sz="1000" dirty="0" err="1" smtClean="0"/>
              <a:t>Plessen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pic>
        <p:nvPicPr>
          <p:cNvPr id="10" name="Picture 9" descr="hungary fl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762000"/>
            <a:ext cx="685800" cy="451624"/>
          </a:xfrm>
          <a:prstGeom prst="rect">
            <a:avLst/>
          </a:prstGeom>
        </p:spPr>
      </p:pic>
      <p:pic>
        <p:nvPicPr>
          <p:cNvPr id="11" name="Picture 10" descr="austria fl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3810000"/>
            <a:ext cx="801985" cy="534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5600" y="838200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&lt;http</a:t>
            </a:r>
            <a:r>
              <a:rPr lang="en-US" sz="1000" dirty="0" smtClean="0"/>
              <a:t>://</a:t>
            </a:r>
            <a:r>
              <a:rPr lang="en-US" sz="1000" dirty="0" smtClean="0"/>
              <a:t>www.crwflags.com/fotw/images/h/hu-1848.gif&gt;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3886200"/>
            <a:ext cx="472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&lt;http</a:t>
            </a:r>
            <a:r>
              <a:rPr lang="en-US" sz="1000" dirty="0" smtClean="0"/>
              <a:t>://images.wikia.com/althistory/images/2/2c/Austria_Flag_2_(Nat._1848).png &gt;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Opening Phase -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 smtClean="0"/>
              <a:t>Also known as “March Revolution” </a:t>
            </a:r>
            <a:r>
              <a:rPr lang="en-US" sz="3500" baseline="30000" dirty="0" smtClean="0"/>
              <a:t>3</a:t>
            </a:r>
            <a:endParaRPr lang="en-US" sz="3500" dirty="0" smtClean="0"/>
          </a:p>
          <a:p>
            <a:r>
              <a:rPr lang="en-US" sz="3500" dirty="0" smtClean="0"/>
              <a:t>Part of the pan-</a:t>
            </a:r>
            <a:r>
              <a:rPr lang="en-US" sz="3500" dirty="0" err="1" smtClean="0"/>
              <a:t>Germanism</a:t>
            </a:r>
            <a:r>
              <a:rPr lang="en-US" sz="3500" dirty="0" smtClean="0"/>
              <a:t> movement – desire to unify all German-speaking countries in Europe </a:t>
            </a:r>
            <a:r>
              <a:rPr lang="en-US" sz="3500" baseline="30000" dirty="0" smtClean="0"/>
              <a:t>3</a:t>
            </a:r>
            <a:endParaRPr lang="en-US" sz="3500" dirty="0" smtClean="0"/>
          </a:p>
          <a:p>
            <a:r>
              <a:rPr lang="en-US" sz="3500" dirty="0" smtClean="0"/>
              <a:t>Frederick William IV of Prussia hears of revolutions in Vienna </a:t>
            </a:r>
            <a:r>
              <a:rPr lang="en-US" sz="3500" dirty="0" smtClean="0">
                <a:sym typeface="Wingdings" pitchFamily="2" charset="2"/>
              </a:rPr>
              <a:t> grants delayed concessions, eases censorship, summons </a:t>
            </a:r>
            <a:r>
              <a:rPr lang="en-US" sz="3500" dirty="0" err="1" smtClean="0">
                <a:sym typeface="Wingdings" pitchFamily="2" charset="2"/>
              </a:rPr>
              <a:t>Landtag</a:t>
            </a:r>
            <a:r>
              <a:rPr lang="en-US" sz="3500" dirty="0" smtClean="0">
                <a:sym typeface="Wingdings" pitchFamily="2" charset="2"/>
              </a:rPr>
              <a:t> (like English Parliament) </a:t>
            </a:r>
            <a:r>
              <a:rPr lang="en-US" sz="3500" baseline="30000" dirty="0" smtClean="0"/>
              <a:t>1,</a:t>
            </a:r>
            <a:r>
              <a:rPr lang="en-US" sz="3500" dirty="0" smtClean="0"/>
              <a:t> </a:t>
            </a:r>
            <a:r>
              <a:rPr lang="en-US" sz="3500" baseline="30000" dirty="0" smtClean="0">
                <a:sym typeface="Wingdings" pitchFamily="2" charset="2"/>
              </a:rPr>
              <a:t>2</a:t>
            </a:r>
          </a:p>
          <a:p>
            <a:r>
              <a:rPr lang="en-US" sz="3500" dirty="0" smtClean="0">
                <a:sym typeface="Wingdings" pitchFamily="2" charset="2"/>
              </a:rPr>
              <a:t>Violence occurs, Frederick William IV removes </a:t>
            </a:r>
            <a:endParaRPr lang="en-US" sz="35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500" dirty="0" smtClean="0">
                <a:sym typeface="Wingdings" pitchFamily="2" charset="2"/>
              </a:rPr>
              <a:t>	</a:t>
            </a:r>
            <a:r>
              <a:rPr lang="en-US" sz="3500" dirty="0" smtClean="0">
                <a:sym typeface="Wingdings" pitchFamily="2" charset="2"/>
              </a:rPr>
              <a:t>army </a:t>
            </a:r>
            <a:r>
              <a:rPr lang="en-US" sz="3500" dirty="0" smtClean="0">
                <a:sym typeface="Wingdings" pitchFamily="2" charset="2"/>
              </a:rPr>
              <a:t>in Berlin and speaks of “Germany”, while </a:t>
            </a:r>
            <a:endParaRPr lang="en-US" sz="35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500" dirty="0" smtClean="0">
                <a:sym typeface="Wingdings" pitchFamily="2" charset="2"/>
              </a:rPr>
              <a:t>	</a:t>
            </a:r>
            <a:r>
              <a:rPr lang="en-US" sz="3500" dirty="0" smtClean="0">
                <a:sym typeface="Wingdings" pitchFamily="2" charset="2"/>
              </a:rPr>
              <a:t>wearing </a:t>
            </a:r>
            <a:r>
              <a:rPr lang="en-US" sz="3500" dirty="0" smtClean="0">
                <a:sym typeface="Wingdings" pitchFamily="2" charset="2"/>
              </a:rPr>
              <a:t>the </a:t>
            </a:r>
            <a:r>
              <a:rPr lang="en-US" sz="3500" dirty="0" smtClean="0">
                <a:sym typeface="Wingdings" pitchFamily="2" charset="2"/>
              </a:rPr>
              <a:t> </a:t>
            </a:r>
            <a:r>
              <a:rPr lang="en-US" sz="3500" dirty="0" smtClean="0">
                <a:sym typeface="Wingdings" pitchFamily="2" charset="2"/>
              </a:rPr>
              <a:t>national </a:t>
            </a:r>
            <a:r>
              <a:rPr lang="en-US" sz="3500" dirty="0" smtClean="0">
                <a:sym typeface="Wingdings" pitchFamily="2" charset="2"/>
              </a:rPr>
              <a:t>colors of Germany </a:t>
            </a:r>
            <a:r>
              <a:rPr lang="en-US" sz="3500" baseline="30000" dirty="0" smtClean="0"/>
              <a:t>1</a:t>
            </a:r>
            <a:endParaRPr lang="en-US" sz="3500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Evokes national sentiment, designed to placate people</a:t>
            </a:r>
          </a:p>
          <a:p>
            <a:r>
              <a:rPr lang="en-US" sz="3500" dirty="0" smtClean="0">
                <a:sym typeface="Wingdings" pitchFamily="2" charset="2"/>
              </a:rPr>
              <a:t>Constituent assembly voted for through general </a:t>
            </a:r>
            <a:endParaRPr lang="en-US" sz="35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500" dirty="0" smtClean="0">
                <a:sym typeface="Wingdings" pitchFamily="2" charset="2"/>
              </a:rPr>
              <a:t>	</a:t>
            </a:r>
            <a:r>
              <a:rPr lang="en-US" sz="3500" dirty="0" smtClean="0">
                <a:sym typeface="Wingdings" pitchFamily="2" charset="2"/>
              </a:rPr>
              <a:t>male </a:t>
            </a:r>
            <a:r>
              <a:rPr lang="en-US" sz="3500" dirty="0" smtClean="0">
                <a:sym typeface="Wingdings" pitchFamily="2" charset="2"/>
              </a:rPr>
              <a:t>suffrage </a:t>
            </a:r>
            <a:r>
              <a:rPr lang="en-US" sz="3500" baseline="30000" dirty="0" smtClean="0">
                <a:sym typeface="Wingdings" pitchFamily="2" charset="2"/>
              </a:rPr>
              <a:t>4</a:t>
            </a:r>
            <a:endParaRPr lang="en-US" sz="3500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Varied throughout German states; was direct or </a:t>
            </a: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indirect </a:t>
            </a:r>
            <a:r>
              <a:rPr lang="en-US" baseline="30000" dirty="0" smtClean="0">
                <a:sym typeface="Wingdings" pitchFamily="2" charset="2"/>
              </a:rPr>
              <a:t>4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Voters had to be “independent”  was vague </a:t>
            </a:r>
            <a:r>
              <a:rPr lang="en-US" baseline="30000" dirty="0" smtClean="0">
                <a:sym typeface="Wingdings" pitchFamily="2" charset="2"/>
              </a:rPr>
              <a:t>4</a:t>
            </a:r>
            <a:endParaRPr lang="en-US" dirty="0" smtClean="0">
              <a:sym typeface="Wingdings" pitchFamily="2" charset="2"/>
            </a:endParaRPr>
          </a:p>
          <a:p>
            <a:r>
              <a:rPr lang="en-US" sz="3500" dirty="0" smtClean="0">
                <a:sym typeface="Wingdings" pitchFamily="2" charset="2"/>
              </a:rPr>
              <a:t>May: Frankfurt Parliament </a:t>
            </a:r>
            <a:r>
              <a:rPr lang="en-US" sz="3500" baseline="30000" dirty="0" smtClean="0">
                <a:sym typeface="Wingdings" pitchFamily="2" charset="2"/>
              </a:rPr>
              <a:t>1</a:t>
            </a:r>
            <a:endParaRPr lang="en-US" sz="3500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Goal: write constitution for Germany </a:t>
            </a:r>
            <a:r>
              <a:rPr lang="en-US" baseline="30000" dirty="0" smtClean="0"/>
              <a:t>1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Liberals make up most </a:t>
            </a:r>
            <a:r>
              <a:rPr lang="en-US" baseline="30000" dirty="0" smtClean="0"/>
              <a:t>1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Generally want monarchy with a liberal constitution 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</a:t>
            </a:r>
            <a:r>
              <a:rPr lang="en-US" sz="1000" dirty="0" smtClean="0"/>
              <a:t> (“</a:t>
            </a:r>
            <a:r>
              <a:rPr lang="en-US" sz="1000" dirty="0" err="1" smtClean="0"/>
              <a:t>Landtag</a:t>
            </a:r>
            <a:r>
              <a:rPr lang="en-US" sz="1000" dirty="0" smtClean="0"/>
              <a:t>”)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6611779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3</a:t>
            </a:r>
            <a:r>
              <a:rPr lang="en-US" sz="1000" dirty="0" smtClean="0"/>
              <a:t> (“Revolutions of 1848 in the German States”)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4</a:t>
            </a:r>
            <a:r>
              <a:rPr lang="en-US" sz="1000" dirty="0" smtClean="0"/>
              <a:t> (</a:t>
            </a:r>
            <a:r>
              <a:rPr lang="en-US" sz="1000" dirty="0" err="1" smtClean="0"/>
              <a:t>Mattheisen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pic>
        <p:nvPicPr>
          <p:cNvPr id="8" name="Picture 7" descr="revolution in germa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514600"/>
            <a:ext cx="2546255" cy="3887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64578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&lt;http</a:t>
            </a:r>
            <a:r>
              <a:rPr lang="en-US" sz="1000" dirty="0" smtClean="0"/>
              <a:t>://upload.wikimedia.org/wikipedia/commons/c/cd/Image_Germania_%</a:t>
            </a:r>
            <a:r>
              <a:rPr lang="en-US" sz="1000" dirty="0" smtClean="0"/>
              <a:t>28painting%29.jpg&gt;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0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 http://www.crwflags.com/fotw/images/d/de_naval.gif &gt;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9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Opening Phase -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Ideas of </a:t>
            </a:r>
            <a:r>
              <a:rPr lang="en-US" dirty="0" smtClean="0">
                <a:hlinkClick r:id="rId4"/>
              </a:rPr>
              <a:t>Giuseppe Mazzini </a:t>
            </a:r>
            <a:r>
              <a:rPr lang="en-US" dirty="0" smtClean="0"/>
              <a:t>(Italian nationalist)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Defied </a:t>
            </a:r>
            <a:r>
              <a:rPr lang="en-US" dirty="0" smtClean="0"/>
              <a:t>the agreements made in Congress of Vienna of 1815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Generally against conservative Austrian powers; Italian states desire freedom from foreign powers </a:t>
            </a:r>
          </a:p>
          <a:p>
            <a:r>
              <a:rPr lang="en-US" dirty="0" smtClean="0"/>
              <a:t>Revolt in Palermo against Naples rule on Jan. 12, Naples king gives constitution (Feb. 10).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Happens before French revolution, but French revolution influenced others to demand constitution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Naples, Tuscany, Piedmont, Papal States (pope and College of Cardinals granted power to veto) granted constitutions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“Five Glorious Days of Milan” – fight against Austria in Milan, Austria retreats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Venice becomes a republic like before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Possibility of returning to independent Italy </a:t>
            </a:r>
            <a:r>
              <a:rPr lang="en-US" dirty="0" smtClean="0">
                <a:sym typeface="Wingdings" pitchFamily="2" charset="2"/>
              </a:rPr>
              <a:t> nationalism wave  Piedmont joins revolt against Austria </a:t>
            </a:r>
            <a:r>
              <a:rPr lang="en-US" baseline="30000" dirty="0" smtClean="0"/>
              <a:t>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611779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</a:t>
            </a:r>
            <a:r>
              <a:rPr lang="en-US" sz="1000" dirty="0" smtClean="0"/>
              <a:t> (“Revolutions of 1848 in the Italian States”)</a:t>
            </a:r>
            <a:endParaRPr lang="en-US" sz="1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219200" y="5334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for </a:t>
            </a:r>
            <a:r>
              <a:rPr lang="en-US" dirty="0" smtClean="0"/>
              <a:t>W</a:t>
            </a:r>
            <a:r>
              <a:rPr lang="en-US" dirty="0" smtClean="0"/>
              <a:t>ikipedia article!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0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&lt;http://worldpics.com.au/Italy/flags/slides/04Italykingdom1861.gif&gt;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75000"/>
                <a:alpha val="69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Fatal Dissensions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143000"/>
            <a:ext cx="5410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Fracturing of opinions and social groups of </a:t>
            </a:r>
            <a:r>
              <a:rPr lang="en-US" dirty="0" smtClean="0"/>
              <a:t>revolutionaries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Ex: workers vs. middle class in </a:t>
            </a:r>
            <a:r>
              <a:rPr lang="en-US" dirty="0" smtClean="0"/>
              <a:t>France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Shows power of a military </a:t>
            </a:r>
            <a:r>
              <a:rPr lang="en-US" dirty="0" smtClean="0"/>
              <a:t>force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More radical ideas, popular anger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Showed that conservatism was starting to push </a:t>
            </a:r>
            <a:r>
              <a:rPr lang="en-US" dirty="0" smtClean="0"/>
              <a:t>back </a:t>
            </a:r>
            <a:r>
              <a:rPr lang="en-US" baseline="30000" dirty="0" smtClean="0"/>
              <a:t>1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(Chambers)</a:t>
            </a:r>
            <a:endParaRPr lang="en-US" sz="1000" dirty="0"/>
          </a:p>
        </p:txBody>
      </p:sp>
      <p:pic>
        <p:nvPicPr>
          <p:cNvPr id="5" name="Picture 4" descr="work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" y="1295400"/>
            <a:ext cx="2981165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029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&lt;http://www.tocqueville.culture.fr/images/annexes/revolution/anim_013.jpg&gt;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1828</Words>
  <Application>Microsoft Office PowerPoint</Application>
  <PresentationFormat>On-screen Show (4:3)</PresentationFormat>
  <Paragraphs>351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Chapter 24 Revolutions of 1848</vt:lpstr>
      <vt:lpstr>The Causes</vt:lpstr>
      <vt:lpstr>What is Nationalism and Liberalism?</vt:lpstr>
      <vt:lpstr>The Opening Phase</vt:lpstr>
      <vt:lpstr>The Opening Phase - France</vt:lpstr>
      <vt:lpstr>The Opening Phase – Hungary and Austria</vt:lpstr>
      <vt:lpstr>The Opening Phase - Germany</vt:lpstr>
      <vt:lpstr>The Opening Phase - Italy</vt:lpstr>
      <vt:lpstr>The Fatal Dissensions</vt:lpstr>
      <vt:lpstr>Fatal Dissensions - France</vt:lpstr>
      <vt:lpstr>Fatal Dissensions – Germany and Austria</vt:lpstr>
      <vt:lpstr>Fatal Dissensions – Italy</vt:lpstr>
      <vt:lpstr>The Final Phase</vt:lpstr>
      <vt:lpstr>The Final Phase - France</vt:lpstr>
      <vt:lpstr>The Final Phase – Austria and Prussia</vt:lpstr>
      <vt:lpstr>The Final Phase – Germany and Italy</vt:lpstr>
      <vt:lpstr>Conclusions</vt:lpstr>
      <vt:lpstr>Common Aspects</vt:lpstr>
      <vt:lpstr>Works Cited</vt:lpstr>
      <vt:lpstr>Pictures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of 1848</dc:title>
  <dc:creator>Wang</dc:creator>
  <cp:lastModifiedBy>Wang</cp:lastModifiedBy>
  <cp:revision>87</cp:revision>
  <dcterms:created xsi:type="dcterms:W3CDTF">2013-01-27T01:18:10Z</dcterms:created>
  <dcterms:modified xsi:type="dcterms:W3CDTF">2013-01-28T10:56:38Z</dcterms:modified>
</cp:coreProperties>
</file>